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 id="2147483762" r:id="rId4"/>
  </p:sldMasterIdLst>
  <p:notesMasterIdLst>
    <p:notesMasterId r:id="rId25"/>
  </p:notesMasterIdLst>
  <p:handoutMasterIdLst>
    <p:handoutMasterId r:id="rId26"/>
  </p:handoutMasterIdLst>
  <p:sldIdLst>
    <p:sldId id="2146846860" r:id="rId5"/>
    <p:sldId id="2146846861" r:id="rId6"/>
    <p:sldId id="2147375017" r:id="rId7"/>
    <p:sldId id="2147375077" r:id="rId8"/>
    <p:sldId id="258" r:id="rId9"/>
    <p:sldId id="2147375078" r:id="rId10"/>
    <p:sldId id="262" r:id="rId11"/>
    <p:sldId id="520" r:id="rId12"/>
    <p:sldId id="2147375018" r:id="rId13"/>
    <p:sldId id="2147375074" r:id="rId14"/>
    <p:sldId id="2147375075" r:id="rId15"/>
    <p:sldId id="2147375079" r:id="rId16"/>
    <p:sldId id="2147375076" r:id="rId17"/>
    <p:sldId id="257" r:id="rId18"/>
    <p:sldId id="2146846854" r:id="rId19"/>
    <p:sldId id="2146846855" r:id="rId20"/>
    <p:sldId id="2146846856" r:id="rId21"/>
    <p:sldId id="2146846857" r:id="rId22"/>
    <p:sldId id="518" r:id="rId23"/>
    <p:sldId id="2146846859" r:id="rId24"/>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B2D8AC"/>
    <a:srgbClr val="CFD867"/>
    <a:srgbClr val="DF5F71"/>
    <a:srgbClr val="FFFFCC"/>
    <a:srgbClr val="F5E98F"/>
    <a:srgbClr val="F8EE00"/>
    <a:srgbClr val="233BC2"/>
    <a:srgbClr val="F3AA0C"/>
    <a:srgbClr val="CC90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5918" autoAdjust="0"/>
  </p:normalViewPr>
  <p:slideViewPr>
    <p:cSldViewPr snapToGrid="0">
      <p:cViewPr varScale="1">
        <p:scale>
          <a:sx n="123" d="100"/>
          <a:sy n="123" d="100"/>
        </p:scale>
        <p:origin x="368" y="17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3/26/24</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3/26/24</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517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488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 xmlns:ma14="http://schemas.microsoft.com/office/mac/drawingml/2011/main"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42" y="6363913"/>
            <a:ext cx="831063"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1400" b="0" i="0" baseline="0">
                <a:solidFill>
                  <a:schemeClr val="tx2"/>
                </a:solidFill>
                <a:latin typeface="IBM Plex Sans" panose="020B0503050203000203"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baseline="0">
                <a:solidFill>
                  <a:schemeClr val="accent1"/>
                </a:solidFill>
                <a:latin typeface="IBM Plex Sans" panose="020B0503050203000203"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7313295" cy="285750"/>
          </a:xfrm>
        </p:spPr>
        <p:txBody>
          <a:bodyPr lIns="0" tIns="0" rIns="0" bIns="0">
            <a:noAutofit/>
          </a:bodyPr>
          <a:lstStyle>
            <a:lvl1pPr marL="0" indent="0">
              <a:buNone/>
              <a:defRPr sz="1999" baseline="0">
                <a:solidFill>
                  <a:schemeClr val="tx2"/>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7313295" cy="285750"/>
          </a:xfrm>
        </p:spPr>
        <p:txBody>
          <a:bodyPr lIns="0" tIns="0" rIns="0" bIns="0">
            <a:noAutofit/>
          </a:bodyPr>
          <a:lstStyle>
            <a:lvl1pPr marL="0" indent="0">
              <a:buNone/>
              <a:defRPr sz="1999" baseline="0">
                <a:solidFill>
                  <a:schemeClr val="accent1"/>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sp>
        <p:nvSpPr>
          <p:cNvPr id="9" name="Rectangle 8">
            <a:extLst>
              <a:ext uri="{FF2B5EF4-FFF2-40B4-BE49-F238E27FC236}">
                <a16:creationId xmlns:a16="http://schemas.microsoft.com/office/drawing/2014/main" id="{F90BE72B-0176-094A-80F4-D378BB6E48D8}"/>
              </a:ext>
            </a:extLst>
          </p:cNvPr>
          <p:cNvSpPr/>
          <p:nvPr userDrawn="1"/>
        </p:nvSpPr>
        <p:spPr>
          <a:xfrm>
            <a:off x="0" y="-1197"/>
            <a:ext cx="12188825" cy="65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Cloud Engagement Hub">
            <a:extLst>
              <a:ext uri="{FF2B5EF4-FFF2-40B4-BE49-F238E27FC236}">
                <a16:creationId xmlns:a16="http://schemas.microsoft.com/office/drawing/2014/main" id="{6492BF0F-B94B-564F-A928-B581A9467154}"/>
              </a:ext>
            </a:extLst>
          </p:cNvPr>
          <p:cNvSpPr txBox="1"/>
          <p:nvPr userDrawn="1"/>
        </p:nvSpPr>
        <p:spPr>
          <a:xfrm>
            <a:off x="4666217" y="6467575"/>
            <a:ext cx="2856391" cy="292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15" tIns="91415" rIns="91415" bIns="91415">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ctr" defTabSz="3656576" rtl="0" eaLnBrk="1" latinLnBrk="0" hangingPunct="1"/>
            <a:r>
              <a:rPr kumimoji="0" lang="en-US" sz="700" b="0" i="0" u="none" strike="noStrike" cap="none" spc="140" normalizeH="0" baseline="0" dirty="0">
                <a:ln>
                  <a:noFill/>
                </a:ln>
                <a:solidFill>
                  <a:srgbClr val="929292"/>
                </a:solidFill>
                <a:effectLst/>
                <a:uFillTx/>
                <a:latin typeface="Helvetica Light" panose="020B0403020202020204" pitchFamily="34" charset="0"/>
                <a:sym typeface="IBM Plex Sans Medium"/>
              </a:rPr>
              <a:t>CLOUD JOURNEY OPTIMIZATION TEAM 2021</a:t>
            </a:r>
          </a:p>
        </p:txBody>
      </p:sp>
    </p:spTree>
    <p:extLst>
      <p:ext uri="{BB962C8B-B14F-4D97-AF65-F5344CB8AC3E}">
        <p14:creationId xmlns:p14="http://schemas.microsoft.com/office/powerpoint/2010/main" val="2497912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D367-A512-7543-8C6D-6E2B4A894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8AB27-50C6-0A42-9F26-F2C21BBF8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FC315-0D87-224D-8CD1-07DEAF95B041}"/>
              </a:ext>
            </a:extLst>
          </p:cNvPr>
          <p:cNvSpPr>
            <a:spLocks noGrp="1"/>
          </p:cNvSpPr>
          <p:nvPr>
            <p:ph type="dt" sz="half" idx="10"/>
          </p:nvPr>
        </p:nvSpPr>
        <p:spPr/>
        <p:txBody>
          <a:bodyPr/>
          <a:lstStyle/>
          <a:p>
            <a:fld id="{BC9EBEFD-5BD8-A44B-9401-66AA9870B4C7}" type="datetimeFigureOut">
              <a:rPr lang="en-US" smtClean="0"/>
              <a:t>3/26/24</a:t>
            </a:fld>
            <a:endParaRPr lang="en-US"/>
          </a:p>
        </p:txBody>
      </p:sp>
      <p:sp>
        <p:nvSpPr>
          <p:cNvPr id="5" name="Footer Placeholder 4">
            <a:extLst>
              <a:ext uri="{FF2B5EF4-FFF2-40B4-BE49-F238E27FC236}">
                <a16:creationId xmlns:a16="http://schemas.microsoft.com/office/drawing/2014/main" id="{FAD8C014-3EC1-F741-B0C3-2BD68DBC8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D709B-75CE-6B4A-B67F-D9C211C953CB}"/>
              </a:ext>
            </a:extLst>
          </p:cNvPr>
          <p:cNvSpPr>
            <a:spLocks noGrp="1"/>
          </p:cNvSpPr>
          <p:nvPr>
            <p:ph type="sldNum" sz="quarter" idx="12"/>
          </p:nvPr>
        </p:nvSpPr>
        <p:spPr/>
        <p:txBody>
          <a:bodyPr/>
          <a:lstStyle/>
          <a:p>
            <a:fld id="{B69C4FFC-CF65-BE40-869C-BAE401060660}" type="slidenum">
              <a:rPr lang="en-US" smtClean="0"/>
              <a:t>‹#›</a:t>
            </a:fld>
            <a:endParaRPr lang="en-US"/>
          </a:p>
        </p:txBody>
      </p:sp>
    </p:spTree>
    <p:extLst>
      <p:ext uri="{BB962C8B-B14F-4D97-AF65-F5344CB8AC3E}">
        <p14:creationId xmlns:p14="http://schemas.microsoft.com/office/powerpoint/2010/main" val="516768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4412" y="6534317"/>
            <a:ext cx="1218883" cy="134059"/>
          </a:xfrm>
        </p:spPr>
        <p:txBody>
          <a:bodyPr lIns="0" tIns="0" rIns="0" bIns="0">
            <a:noAutofit/>
          </a:bodyPr>
          <a:lstStyle>
            <a:lvl1pPr marL="0" indent="0" algn="r">
              <a:buNone/>
              <a:defRPr sz="900">
                <a:solidFill>
                  <a:schemeClr val="tx2"/>
                </a:solidFill>
              </a:defRPr>
            </a:lvl1pPr>
            <a:lvl2pPr marL="457063" indent="0">
              <a:buFont typeface="Arial" panose="020B0604020202020204" pitchFamily="34" charset="0"/>
              <a:buNone/>
              <a:defRPr/>
            </a:lvl2pPr>
          </a:lstStyle>
          <a:p>
            <a:pPr lvl="0"/>
            <a:r>
              <a:rPr lang="en-US" dirty="0"/>
              <a:t>04.08.21</a:t>
            </a:r>
          </a:p>
        </p:txBody>
      </p:sp>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3199" b="0" i="0">
                <a:solidFill>
                  <a:schemeClr val="tx2"/>
                </a:solidFill>
                <a:latin typeface="Arial" panose="020B0604020202020204"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4045484" cy="285750"/>
          </a:xfrm>
        </p:spPr>
        <p:txBody>
          <a:bodyPr lIns="0" tIns="0" rIns="0" bIns="0">
            <a:noAutofit/>
          </a:bodyPr>
          <a:lstStyle>
            <a:lvl1pPr marL="0" indent="0">
              <a:buNone/>
              <a:defRPr sz="1999">
                <a:solidFill>
                  <a:schemeClr val="tx2"/>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4045484" cy="285750"/>
          </a:xfrm>
        </p:spPr>
        <p:txBody>
          <a:bodyPr lIns="0" tIns="0" rIns="0" bIns="0">
            <a:noAutofit/>
          </a:bodyPr>
          <a:lstStyle>
            <a:lvl1pPr marL="0" indent="0">
              <a:buNone/>
              <a:defRPr sz="1999">
                <a:solidFill>
                  <a:schemeClr val="accent1"/>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pic>
        <p:nvPicPr>
          <p:cNvPr id="9" name="Picture 8">
            <a:extLst>
              <a:ext uri="{FF2B5EF4-FFF2-40B4-BE49-F238E27FC236}">
                <a16:creationId xmlns:a16="http://schemas.microsoft.com/office/drawing/2014/main" id="{D8A492BD-9AA7-2645-BA59-9A0382D932C0}"/>
              </a:ext>
            </a:extLst>
          </p:cNvPr>
          <p:cNvPicPr>
            <a:picLocks noChangeAspect="1"/>
          </p:cNvPicPr>
          <p:nvPr/>
        </p:nvPicPr>
        <p:blipFill>
          <a:blip r:embed="rId2"/>
          <a:stretch>
            <a:fillRect/>
          </a:stretch>
        </p:blipFill>
        <p:spPr>
          <a:xfrm>
            <a:off x="205314" y="6493758"/>
            <a:ext cx="730154" cy="232382"/>
          </a:xfrm>
          <a:prstGeom prst="rect">
            <a:avLst/>
          </a:prstGeom>
        </p:spPr>
      </p:pic>
    </p:spTree>
    <p:extLst>
      <p:ext uri="{BB962C8B-B14F-4D97-AF65-F5344CB8AC3E}">
        <p14:creationId xmlns:p14="http://schemas.microsoft.com/office/powerpoint/2010/main" val="666958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29F0-ED95-81CF-9F1F-BF163D7DEB3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3C0600F-007F-F436-9ED2-4B5428AE976E}"/>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11A801-D4FA-AC9A-7A11-CEBA4F002811}"/>
              </a:ext>
            </a:extLst>
          </p:cNvPr>
          <p:cNvSpPr>
            <a:spLocks noGrp="1"/>
          </p:cNvSpPr>
          <p:nvPr>
            <p:ph type="dt" sz="half" idx="10"/>
          </p:nvPr>
        </p:nvSpPr>
        <p:spPr/>
        <p:txBody>
          <a:bodyPr/>
          <a:lstStyle/>
          <a:p>
            <a:fld id="{3341EE12-F28E-4B03-A404-A8FCAE0F6316}" type="datetime1">
              <a:rPr lang="en-US" smtClean="0"/>
              <a:t>3/26/24</a:t>
            </a:fld>
            <a:endParaRPr lang="en-US" dirty="0"/>
          </a:p>
        </p:txBody>
      </p:sp>
      <p:sp>
        <p:nvSpPr>
          <p:cNvPr id="5" name="Footer Placeholder 4">
            <a:extLst>
              <a:ext uri="{FF2B5EF4-FFF2-40B4-BE49-F238E27FC236}">
                <a16:creationId xmlns:a16="http://schemas.microsoft.com/office/drawing/2014/main" id="{8CB2F884-F6FB-294A-1F3C-FC105C3A7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1EB2D-BBC6-C1D1-3373-0A0BF4ECC2A4}"/>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663025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2B5B-D77E-EC3E-471D-8EF9AF242D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0CFD00-298A-A36C-51B7-854768745A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35747-7736-0896-0F15-476C9C272251}"/>
              </a:ext>
            </a:extLst>
          </p:cNvPr>
          <p:cNvSpPr>
            <a:spLocks noGrp="1"/>
          </p:cNvSpPr>
          <p:nvPr>
            <p:ph type="dt" sz="half" idx="10"/>
          </p:nvPr>
        </p:nvSpPr>
        <p:spPr/>
        <p:txBody>
          <a:bodyPr/>
          <a:lstStyle/>
          <a:p>
            <a:fld id="{1962799E-EB8E-4038-8063-81BB57C732D4}" type="datetime1">
              <a:rPr lang="en-US" smtClean="0"/>
              <a:t>3/26/24</a:t>
            </a:fld>
            <a:endParaRPr lang="en-US"/>
          </a:p>
        </p:txBody>
      </p:sp>
      <p:sp>
        <p:nvSpPr>
          <p:cNvPr id="5" name="Footer Placeholder 4">
            <a:extLst>
              <a:ext uri="{FF2B5EF4-FFF2-40B4-BE49-F238E27FC236}">
                <a16:creationId xmlns:a16="http://schemas.microsoft.com/office/drawing/2014/main" id="{5EF8FF64-061E-183C-8435-CBD7B3579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3234F-93F8-AF0B-A009-D392CFCFC98C}"/>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755789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F644-8AD4-0C11-77FD-BA460435185B}"/>
              </a:ext>
            </a:extLst>
          </p:cNvPr>
          <p:cNvSpPr>
            <a:spLocks noGrp="1"/>
          </p:cNvSpPr>
          <p:nvPr>
            <p:ph type="title"/>
          </p:nvPr>
        </p:nvSpPr>
        <p:spPr>
          <a:xfrm>
            <a:off x="831633" y="1709738"/>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6E0E5C7-2AC7-C650-5B87-DEB3AB2A9B09}"/>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8E0C1-F9A2-2B72-1B4A-6A2B46CF6678}"/>
              </a:ext>
            </a:extLst>
          </p:cNvPr>
          <p:cNvSpPr>
            <a:spLocks noGrp="1"/>
          </p:cNvSpPr>
          <p:nvPr>
            <p:ph type="dt" sz="half" idx="10"/>
          </p:nvPr>
        </p:nvSpPr>
        <p:spPr/>
        <p:txBody>
          <a:bodyPr/>
          <a:lstStyle/>
          <a:p>
            <a:fld id="{217A73C3-B243-44D3-809D-EF8FDFBD85D4}" type="datetime1">
              <a:rPr lang="en-US" smtClean="0"/>
              <a:t>3/26/24</a:t>
            </a:fld>
            <a:endParaRPr lang="en-US" dirty="0"/>
          </a:p>
        </p:txBody>
      </p:sp>
      <p:sp>
        <p:nvSpPr>
          <p:cNvPr id="5" name="Footer Placeholder 4">
            <a:extLst>
              <a:ext uri="{FF2B5EF4-FFF2-40B4-BE49-F238E27FC236}">
                <a16:creationId xmlns:a16="http://schemas.microsoft.com/office/drawing/2014/main" id="{102B2096-87D8-C27B-2D6E-3C9554E1C5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0B6DF7-5CF6-E805-91A3-1E8879AD61F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123269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C91D-CE8C-6F1E-EA3B-A4D895D0F7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25D34-D61B-923C-E2B2-926E0B21FEC4}"/>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97EA29-3D3B-8C89-57DE-20C5FF824FD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5AAD9-1951-A431-4363-93FC7AF220C4}"/>
              </a:ext>
            </a:extLst>
          </p:cNvPr>
          <p:cNvSpPr>
            <a:spLocks noGrp="1"/>
          </p:cNvSpPr>
          <p:nvPr>
            <p:ph type="dt" sz="half" idx="10"/>
          </p:nvPr>
        </p:nvSpPr>
        <p:spPr/>
        <p:txBody>
          <a:bodyPr/>
          <a:lstStyle/>
          <a:p>
            <a:fld id="{C9B6D3E3-28E2-4380-A113-67698215C5F8}" type="datetime1">
              <a:rPr lang="en-US" smtClean="0"/>
              <a:t>3/26/24</a:t>
            </a:fld>
            <a:endParaRPr lang="en-US" dirty="0"/>
          </a:p>
        </p:txBody>
      </p:sp>
      <p:sp>
        <p:nvSpPr>
          <p:cNvPr id="6" name="Footer Placeholder 5">
            <a:extLst>
              <a:ext uri="{FF2B5EF4-FFF2-40B4-BE49-F238E27FC236}">
                <a16:creationId xmlns:a16="http://schemas.microsoft.com/office/drawing/2014/main" id="{6E01082D-88D5-116C-B6D8-51564679A1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C1B7F-1912-07F0-CF9B-4D9006FAD18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7042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C95A-3423-B284-F64F-402B04642E8E}"/>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CF3172-9238-C454-C033-DB2DBFC84179}"/>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052813-A84A-C459-C210-293AACF08B1A}"/>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01E971-57C6-C2EA-979A-D7B6DB8FBEC2}"/>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E1933E-322D-5A57-4DF6-09B464D4BD44}"/>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6EE27-CE7A-B041-32B2-A395A7F9E638}"/>
              </a:ext>
            </a:extLst>
          </p:cNvPr>
          <p:cNvSpPr>
            <a:spLocks noGrp="1"/>
          </p:cNvSpPr>
          <p:nvPr>
            <p:ph type="dt" sz="half" idx="10"/>
          </p:nvPr>
        </p:nvSpPr>
        <p:spPr/>
        <p:txBody>
          <a:bodyPr/>
          <a:lstStyle/>
          <a:p>
            <a:fld id="{A9EFCB61-04AD-47C9-BF79-2BD8B9CEC07A}" type="datetime1">
              <a:rPr lang="en-US" smtClean="0"/>
              <a:t>3/26/24</a:t>
            </a:fld>
            <a:endParaRPr lang="en-US" dirty="0"/>
          </a:p>
        </p:txBody>
      </p:sp>
      <p:sp>
        <p:nvSpPr>
          <p:cNvPr id="8" name="Footer Placeholder 7">
            <a:extLst>
              <a:ext uri="{FF2B5EF4-FFF2-40B4-BE49-F238E27FC236}">
                <a16:creationId xmlns:a16="http://schemas.microsoft.com/office/drawing/2014/main" id="{67CBE9E9-BCF3-0E24-A981-16FC1AD9F84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620723D-5A66-4B1E-DAEF-A042AF6D0C8E}"/>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99327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A8CA-26C5-1A30-4CB6-44DF3F8C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FDF966-4C57-C42C-0975-93828E4B9D1A}"/>
              </a:ext>
            </a:extLst>
          </p:cNvPr>
          <p:cNvSpPr>
            <a:spLocks noGrp="1"/>
          </p:cNvSpPr>
          <p:nvPr>
            <p:ph type="dt" sz="half" idx="10"/>
          </p:nvPr>
        </p:nvSpPr>
        <p:spPr/>
        <p:txBody>
          <a:bodyPr/>
          <a:lstStyle/>
          <a:p>
            <a:fld id="{A4535E0C-D585-492F-8146-7493F4086301}" type="datetime1">
              <a:rPr lang="en-US" smtClean="0"/>
              <a:t>3/26/24</a:t>
            </a:fld>
            <a:endParaRPr lang="en-US"/>
          </a:p>
        </p:txBody>
      </p:sp>
      <p:sp>
        <p:nvSpPr>
          <p:cNvPr id="4" name="Footer Placeholder 3">
            <a:extLst>
              <a:ext uri="{FF2B5EF4-FFF2-40B4-BE49-F238E27FC236}">
                <a16:creationId xmlns:a16="http://schemas.microsoft.com/office/drawing/2014/main" id="{3583E44A-B9E0-D830-8866-2DE2CD1E12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1039B-29AE-1BE2-8302-5AB4A3A1C04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079546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31313E-EE0A-0263-E002-B024967022B0}"/>
              </a:ext>
            </a:extLst>
          </p:cNvPr>
          <p:cNvSpPr>
            <a:spLocks noGrp="1"/>
          </p:cNvSpPr>
          <p:nvPr>
            <p:ph type="dt" sz="half" idx="10"/>
          </p:nvPr>
        </p:nvSpPr>
        <p:spPr/>
        <p:txBody>
          <a:bodyPr/>
          <a:lstStyle/>
          <a:p>
            <a:fld id="{8CE48390-48B5-49AB-B019-A7C8FB8C31F6}" type="datetime1">
              <a:rPr lang="en-US" smtClean="0"/>
              <a:t>3/26/24</a:t>
            </a:fld>
            <a:endParaRPr lang="en-US"/>
          </a:p>
        </p:txBody>
      </p:sp>
      <p:sp>
        <p:nvSpPr>
          <p:cNvPr id="3" name="Footer Placeholder 2">
            <a:extLst>
              <a:ext uri="{FF2B5EF4-FFF2-40B4-BE49-F238E27FC236}">
                <a16:creationId xmlns:a16="http://schemas.microsoft.com/office/drawing/2014/main" id="{2A12F9A4-C957-26B6-A115-44F982D829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2AB5A76-8916-2A40-8591-373A21F236E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472463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3238-0D4E-A79E-6172-ABFC0FBCC673}"/>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35F475DB-0D03-AA58-2562-1672FEA3E52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206D75-E93D-E86D-D716-C3899919AD0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92935-A3C6-F77D-A9D2-07ACB84F8077}"/>
              </a:ext>
            </a:extLst>
          </p:cNvPr>
          <p:cNvSpPr>
            <a:spLocks noGrp="1"/>
          </p:cNvSpPr>
          <p:nvPr>
            <p:ph type="dt" sz="half" idx="10"/>
          </p:nvPr>
        </p:nvSpPr>
        <p:spPr/>
        <p:txBody>
          <a:bodyPr/>
          <a:lstStyle/>
          <a:p>
            <a:fld id="{962E767E-8A14-4E70-91B9-2101CBC4D7BD}" type="datetime1">
              <a:rPr lang="en-US" smtClean="0"/>
              <a:t>3/26/24</a:t>
            </a:fld>
            <a:endParaRPr lang="en-US" dirty="0"/>
          </a:p>
        </p:txBody>
      </p:sp>
      <p:sp>
        <p:nvSpPr>
          <p:cNvPr id="6" name="Footer Placeholder 5">
            <a:extLst>
              <a:ext uri="{FF2B5EF4-FFF2-40B4-BE49-F238E27FC236}">
                <a16:creationId xmlns:a16="http://schemas.microsoft.com/office/drawing/2014/main" id="{B22518F1-11FC-2740-7C30-E6453824D8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EB1E0B-829A-C14E-429F-70CCCE5CB38A}"/>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8858609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7D0E-A238-ABBA-0093-F3F1A47E394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5873CD47-21E2-D5CA-2F51-41AA026E8479}"/>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5BD42A17-0296-62A4-AC50-525A1700AB92}"/>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354CA-B4B4-87F8-3B6A-A7AD15DC26E8}"/>
              </a:ext>
            </a:extLst>
          </p:cNvPr>
          <p:cNvSpPr>
            <a:spLocks noGrp="1"/>
          </p:cNvSpPr>
          <p:nvPr>
            <p:ph type="dt" sz="half" idx="10"/>
          </p:nvPr>
        </p:nvSpPr>
        <p:spPr/>
        <p:txBody>
          <a:bodyPr/>
          <a:lstStyle/>
          <a:p>
            <a:fld id="{01AF0C4B-5A4A-45CA-ABEC-10F107160D33}" type="datetime1">
              <a:rPr lang="en-US" smtClean="0"/>
              <a:t>3/26/24</a:t>
            </a:fld>
            <a:endParaRPr lang="en-US" dirty="0"/>
          </a:p>
        </p:txBody>
      </p:sp>
      <p:sp>
        <p:nvSpPr>
          <p:cNvPr id="6" name="Footer Placeholder 5">
            <a:extLst>
              <a:ext uri="{FF2B5EF4-FFF2-40B4-BE49-F238E27FC236}">
                <a16:creationId xmlns:a16="http://schemas.microsoft.com/office/drawing/2014/main" id="{EDB4D322-B446-1289-2191-BF34B4D00B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423BE2-1BAC-5D57-FACA-B6C5D06C6560}"/>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372653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B3FD-E114-66D1-76CC-0ADE48AB80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FA8ABC-7662-B90E-B932-70E70BE43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7FE2C-B51C-D8B6-1898-CFBDDED1E357}"/>
              </a:ext>
            </a:extLst>
          </p:cNvPr>
          <p:cNvSpPr>
            <a:spLocks noGrp="1"/>
          </p:cNvSpPr>
          <p:nvPr>
            <p:ph type="dt" sz="half" idx="10"/>
          </p:nvPr>
        </p:nvSpPr>
        <p:spPr/>
        <p:txBody>
          <a:bodyPr/>
          <a:lstStyle/>
          <a:p>
            <a:fld id="{B68B8189-0D9C-48A6-9FA3-862227B094CE}" type="datetime1">
              <a:rPr lang="en-US" smtClean="0"/>
              <a:t>3/26/24</a:t>
            </a:fld>
            <a:endParaRPr lang="en-US"/>
          </a:p>
        </p:txBody>
      </p:sp>
      <p:sp>
        <p:nvSpPr>
          <p:cNvPr id="5" name="Footer Placeholder 4">
            <a:extLst>
              <a:ext uri="{FF2B5EF4-FFF2-40B4-BE49-F238E27FC236}">
                <a16:creationId xmlns:a16="http://schemas.microsoft.com/office/drawing/2014/main" id="{2DC6BDB7-22EC-31E4-C170-95CB54BD5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8E6C3-DC84-B003-C749-004019CFF54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544352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9791BA-044D-2872-9D75-896D9ACB760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792555-24B2-9F1F-3000-123CE263456A}"/>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042B8-2A6D-6C94-BB52-A6B3E0DD31E2}"/>
              </a:ext>
            </a:extLst>
          </p:cNvPr>
          <p:cNvSpPr>
            <a:spLocks noGrp="1"/>
          </p:cNvSpPr>
          <p:nvPr>
            <p:ph type="dt" sz="half" idx="10"/>
          </p:nvPr>
        </p:nvSpPr>
        <p:spPr/>
        <p:txBody>
          <a:bodyPr/>
          <a:lstStyle/>
          <a:p>
            <a:fld id="{26ADDCAE-6443-42C3-9C19-F95985500186}" type="datetime1">
              <a:rPr lang="en-US" smtClean="0"/>
              <a:t>3/26/24</a:t>
            </a:fld>
            <a:endParaRPr lang="en-US" dirty="0"/>
          </a:p>
        </p:txBody>
      </p:sp>
      <p:sp>
        <p:nvSpPr>
          <p:cNvPr id="5" name="Footer Placeholder 4">
            <a:extLst>
              <a:ext uri="{FF2B5EF4-FFF2-40B4-BE49-F238E27FC236}">
                <a16:creationId xmlns:a16="http://schemas.microsoft.com/office/drawing/2014/main" id="{8670997E-BC03-B05E-639D-7C055FED10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B6A924-6284-3B3B-9DDF-DDC9DE60F90D}"/>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614094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9.png"/><Relationship Id="rId2"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9.png"/><Relationship Id="rId2" Type="http://schemas.openxmlformats.org/officeDocument/2006/relationships/slideLayout" Target="../slideLayouts/slideLayout42.xml"/><Relationship Id="rId16"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 id="2147483759" r:id="rId23"/>
    <p:sldLayoutId id="2147483760" r:id="rId24"/>
    <p:sldLayoutId id="2147483761" r:id="rId25"/>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9F5A2-FA8B-B772-5956-412EF465417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DE8D47-7294-553B-32C1-3F2DCDAC1D2A}"/>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C738C-96FE-C060-1416-121C4A3587B7}"/>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3/26/24</a:t>
            </a:fld>
            <a:endParaRPr lang="en-US" dirty="0"/>
          </a:p>
        </p:txBody>
      </p:sp>
      <p:sp>
        <p:nvSpPr>
          <p:cNvPr id="5" name="Footer Placeholder 4">
            <a:extLst>
              <a:ext uri="{FF2B5EF4-FFF2-40B4-BE49-F238E27FC236}">
                <a16:creationId xmlns:a16="http://schemas.microsoft.com/office/drawing/2014/main" id="{EFD69C13-D3E2-7147-DDA1-0E6B84CE70E0}"/>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86EA15E-FF43-3789-A1DC-61CC66EFF19A}"/>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6372497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hyperlink" Target="https://kubernetes.io/docs/tasks/run-application/horizontal-pod-autoscale/#support-for-metrics-api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0.tiff"/><Relationship Id="rId7" Type="http://schemas.openxmlformats.org/officeDocument/2006/relationships/customXml" Target="../ink/ink1.xml"/><Relationship Id="rId2" Type="http://schemas.openxmlformats.org/officeDocument/2006/relationships/image" Target="../media/image69.png"/><Relationship Id="rId1" Type="http://schemas.openxmlformats.org/officeDocument/2006/relationships/slideLayout" Target="../slideLayouts/slideLayout22.xml"/><Relationship Id="rId6" Type="http://schemas.openxmlformats.org/officeDocument/2006/relationships/image" Target="../media/image73.png"/><Relationship Id="rId11" Type="http://schemas.openxmlformats.org/officeDocument/2006/relationships/image" Target="../media/image74.png"/><Relationship Id="rId5" Type="http://schemas.openxmlformats.org/officeDocument/2006/relationships/image" Target="../media/image72.png"/><Relationship Id="rId10" Type="http://schemas.openxmlformats.org/officeDocument/2006/relationships/customXml" Target="../ink/ink3.xml"/><Relationship Id="rId4" Type="http://schemas.openxmlformats.org/officeDocument/2006/relationships/image" Target="../media/image71.tiff"/><Relationship Id="rId9" Type="http://schemas.openxmlformats.org/officeDocument/2006/relationships/customXml" Target="../ink/ink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3" Type="http://schemas.openxmlformats.org/officeDocument/2006/relationships/image" Target="../media/image24.emf"/><Relationship Id="rId18" Type="http://schemas.openxmlformats.org/officeDocument/2006/relationships/image" Target="../media/image29.emf"/><Relationship Id="rId26" Type="http://schemas.openxmlformats.org/officeDocument/2006/relationships/image" Target="../media/image37.emf"/><Relationship Id="rId39" Type="http://schemas.openxmlformats.org/officeDocument/2006/relationships/image" Target="../media/image50.emf"/><Relationship Id="rId21" Type="http://schemas.openxmlformats.org/officeDocument/2006/relationships/image" Target="../media/image32.emf"/><Relationship Id="rId34" Type="http://schemas.openxmlformats.org/officeDocument/2006/relationships/image" Target="../media/image45.emf"/><Relationship Id="rId42" Type="http://schemas.openxmlformats.org/officeDocument/2006/relationships/image" Target="../media/image53.emf"/><Relationship Id="rId7" Type="http://schemas.openxmlformats.org/officeDocument/2006/relationships/image" Target="../media/image18.emf"/><Relationship Id="rId2" Type="http://schemas.openxmlformats.org/officeDocument/2006/relationships/image" Target="../media/image13.emf"/><Relationship Id="rId16" Type="http://schemas.openxmlformats.org/officeDocument/2006/relationships/image" Target="../media/image27.emf"/><Relationship Id="rId29" Type="http://schemas.openxmlformats.org/officeDocument/2006/relationships/image" Target="../media/image40.emf"/><Relationship Id="rId1" Type="http://schemas.openxmlformats.org/officeDocument/2006/relationships/slideLayout" Target="../slideLayouts/slideLayout25.xml"/><Relationship Id="rId6" Type="http://schemas.openxmlformats.org/officeDocument/2006/relationships/image" Target="../media/image17.emf"/><Relationship Id="rId11" Type="http://schemas.openxmlformats.org/officeDocument/2006/relationships/image" Target="../media/image22.emf"/><Relationship Id="rId24" Type="http://schemas.openxmlformats.org/officeDocument/2006/relationships/image" Target="../media/image35.emf"/><Relationship Id="rId32" Type="http://schemas.openxmlformats.org/officeDocument/2006/relationships/image" Target="../media/image43.emf"/><Relationship Id="rId37" Type="http://schemas.openxmlformats.org/officeDocument/2006/relationships/image" Target="../media/image48.emf"/><Relationship Id="rId40" Type="http://schemas.openxmlformats.org/officeDocument/2006/relationships/image" Target="../media/image51.emf"/><Relationship Id="rId45" Type="http://schemas.openxmlformats.org/officeDocument/2006/relationships/image" Target="../media/image56.jpeg"/><Relationship Id="rId5" Type="http://schemas.openxmlformats.org/officeDocument/2006/relationships/image" Target="../media/image16.emf"/><Relationship Id="rId15" Type="http://schemas.openxmlformats.org/officeDocument/2006/relationships/image" Target="../media/image26.emf"/><Relationship Id="rId23" Type="http://schemas.openxmlformats.org/officeDocument/2006/relationships/image" Target="../media/image34.emf"/><Relationship Id="rId28" Type="http://schemas.openxmlformats.org/officeDocument/2006/relationships/image" Target="../media/image39.emf"/><Relationship Id="rId36" Type="http://schemas.openxmlformats.org/officeDocument/2006/relationships/image" Target="../media/image47.emf"/><Relationship Id="rId10" Type="http://schemas.openxmlformats.org/officeDocument/2006/relationships/image" Target="../media/image21.emf"/><Relationship Id="rId19" Type="http://schemas.openxmlformats.org/officeDocument/2006/relationships/image" Target="../media/image30.emf"/><Relationship Id="rId31" Type="http://schemas.openxmlformats.org/officeDocument/2006/relationships/image" Target="../media/image42.emf"/><Relationship Id="rId44" Type="http://schemas.openxmlformats.org/officeDocument/2006/relationships/image" Target="../media/image55.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 Id="rId22" Type="http://schemas.openxmlformats.org/officeDocument/2006/relationships/image" Target="../media/image33.emf"/><Relationship Id="rId27" Type="http://schemas.openxmlformats.org/officeDocument/2006/relationships/image" Target="../media/image38.emf"/><Relationship Id="rId30" Type="http://schemas.openxmlformats.org/officeDocument/2006/relationships/image" Target="../media/image41.emf"/><Relationship Id="rId35" Type="http://schemas.openxmlformats.org/officeDocument/2006/relationships/image" Target="../media/image46.emf"/><Relationship Id="rId43" Type="http://schemas.openxmlformats.org/officeDocument/2006/relationships/image" Target="../media/image54.emf"/><Relationship Id="rId8" Type="http://schemas.openxmlformats.org/officeDocument/2006/relationships/image" Target="../media/image19.emf"/><Relationship Id="rId3" Type="http://schemas.openxmlformats.org/officeDocument/2006/relationships/image" Target="../media/image14.emf"/><Relationship Id="rId12" Type="http://schemas.openxmlformats.org/officeDocument/2006/relationships/image" Target="../media/image23.emf"/><Relationship Id="rId17" Type="http://schemas.openxmlformats.org/officeDocument/2006/relationships/image" Target="../media/image28.emf"/><Relationship Id="rId25" Type="http://schemas.openxmlformats.org/officeDocument/2006/relationships/image" Target="../media/image36.emf"/><Relationship Id="rId33" Type="http://schemas.openxmlformats.org/officeDocument/2006/relationships/image" Target="../media/image44.emf"/><Relationship Id="rId38" Type="http://schemas.openxmlformats.org/officeDocument/2006/relationships/image" Target="../media/image49.emf"/><Relationship Id="rId46" Type="http://schemas.openxmlformats.org/officeDocument/2006/relationships/image" Target="../media/image57.png"/><Relationship Id="rId20" Type="http://schemas.openxmlformats.org/officeDocument/2006/relationships/image" Target="../media/image31.emf"/><Relationship Id="rId41" Type="http://schemas.openxmlformats.org/officeDocument/2006/relationships/image" Target="../media/image5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Here we see just the 4 </a:t>
            </a:r>
            <a:r>
              <a:rPr lang="en-US" sz="2000" i="1" kern="0" spc="-30" dirty="0">
                <a:latin typeface="Arial"/>
                <a:cs typeface="Arial"/>
              </a:rPr>
              <a:t>mandatory</a:t>
            </a:r>
            <a:r>
              <a:rPr lang="en-US" sz="2000" kern="0" spc="-30" dirty="0">
                <a:latin typeface="Arial"/>
                <a:cs typeface="Arial"/>
              </a:rPr>
              <a:t> microservices, and the </a:t>
            </a:r>
            <a:r>
              <a:rPr lang="en-US" sz="2000" i="1" kern="0" spc="-30" dirty="0">
                <a:latin typeface="Arial"/>
                <a:cs typeface="Arial"/>
              </a:rPr>
              <a:t>mandatory</a:t>
            </a:r>
            <a:r>
              <a:rPr lang="en-US" sz="2000" kern="0" spc="-30" dirty="0">
                <a:latin typeface="Arial"/>
                <a:cs typeface="Arial"/>
              </a:rPr>
              <a:t> managed services (in IBM Cloud, in this case; we also support AWS, Azure and GCP) they depend upon.  On the next slide, we’ll see additional </a:t>
            </a:r>
            <a:r>
              <a:rPr lang="en-US" sz="2000" i="1" kern="0" spc="-30" dirty="0">
                <a:latin typeface="Arial"/>
                <a:cs typeface="Arial"/>
              </a:rPr>
              <a:t>optional</a:t>
            </a:r>
            <a:r>
              <a:rPr lang="en-US" sz="2000" kern="0" spc="-30" dirty="0">
                <a:latin typeface="Arial"/>
                <a:cs typeface="Arial"/>
              </a:rPr>
              <a:t> pieces that demonstrate more advanced concepts, like caching, messaging, notifications and load testing</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3D9F38B4-B106-A547-BE04-47D285ACB8A1}"/>
              </a:ext>
            </a:extLst>
          </p:cNvPr>
          <p:cNvSpPr txBox="1">
            <a:spLocks/>
          </p:cNvSpPr>
          <p:nvPr/>
        </p:nvSpPr>
        <p:spPr>
          <a:xfrm>
            <a:off x="190449" y="1159589"/>
            <a:ext cx="3151319" cy="43166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IBM Plex Sans" panose="020B0503050203000203"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egoeUIEmoji"/>
              </a:rPr>
              <a:t>Workflow sequence</a:t>
            </a:r>
          </a:p>
          <a:p>
            <a:pPr marL="799860" lvl="1" indent="-342797">
              <a:buFont typeface="+mj-lt"/>
              <a:buAutoNum type="arabicPeriod"/>
            </a:pPr>
            <a:r>
              <a:rPr lang="en-US" sz="1400" dirty="0">
                <a:latin typeface="SegoeUIEmoji"/>
              </a:rPr>
              <a:t>Git repo for a microservice gets a commit</a:t>
            </a:r>
          </a:p>
          <a:p>
            <a:pPr marL="799860" lvl="1" indent="-342797">
              <a:buFont typeface="+mj-lt"/>
              <a:buAutoNum type="arabicPeriod"/>
            </a:pPr>
            <a:r>
              <a:rPr lang="en-US" sz="1400" dirty="0">
                <a:latin typeface="SegoeUIEmoji"/>
              </a:rPr>
              <a:t>Microservices pipeline builds container with code changes</a:t>
            </a:r>
          </a:p>
          <a:p>
            <a:pPr marL="799860" lvl="1" indent="-342797">
              <a:buFont typeface="+mj-lt"/>
              <a:buAutoNum type="arabicPeriod"/>
            </a:pPr>
            <a:r>
              <a:rPr lang="en-US" sz="1400" dirty="0">
                <a:latin typeface="SegoeUIEmoji"/>
              </a:rPr>
              <a:t>New image is pushed with new version tag to ACR</a:t>
            </a:r>
          </a:p>
          <a:p>
            <a:pPr marL="799860" lvl="1" indent="-342797">
              <a:buFont typeface="+mj-lt"/>
              <a:buAutoNum type="arabicPeriod"/>
            </a:pPr>
            <a:r>
              <a:rPr lang="en-US" sz="1400" dirty="0">
                <a:latin typeface="SegoeUIEmoji"/>
              </a:rPr>
              <a:t>Flux image repo CRD detects new image in ACR and updates the K8s </a:t>
            </a:r>
            <a:r>
              <a:rPr lang="en-US" sz="1400" dirty="0" err="1">
                <a:latin typeface="SegoeUIEmoji"/>
              </a:rPr>
              <a:t>yaml</a:t>
            </a:r>
            <a:r>
              <a:rPr lang="en-US" sz="1400" dirty="0">
                <a:latin typeface="SegoeUIEmoji"/>
              </a:rPr>
              <a:t> manifests/Helm that use those images based on policy</a:t>
            </a:r>
          </a:p>
          <a:p>
            <a:pPr marL="799860" lvl="1" indent="-342797">
              <a:buFont typeface="+mj-lt"/>
              <a:buAutoNum type="arabicPeriod"/>
            </a:pPr>
            <a:r>
              <a:rPr lang="en-US" sz="1400" dirty="0">
                <a:latin typeface="SegoeUIEmoji"/>
              </a:rPr>
              <a:t>The git repo with the cluster manifest is updated with commit</a:t>
            </a:r>
          </a:p>
          <a:p>
            <a:pPr marL="799860" lvl="1" indent="-342797">
              <a:buFont typeface="+mj-lt"/>
              <a:buAutoNum type="arabicPeriod"/>
            </a:pPr>
            <a:r>
              <a:rPr lang="en-US" sz="1400" dirty="0">
                <a:latin typeface="SegoeUIEmoji"/>
              </a:rPr>
              <a:t>Flux git source repo CRD detects a new manifest for cluster and reconciles the state of cluster</a:t>
            </a:r>
          </a:p>
          <a:p>
            <a:endParaRPr lang="en-US" altLang="en-US" sz="800" dirty="0">
              <a:solidFill>
                <a:schemeClr val="tx1"/>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5F654E97-3DBB-A942-906E-0C83AAB542DF}"/>
              </a:ext>
            </a:extLst>
          </p:cNvPr>
          <p:cNvSpPr>
            <a:spLocks noGrp="1"/>
          </p:cNvSpPr>
          <p:nvPr>
            <p:ph type="sldNum" sz="quarter" idx="10"/>
          </p:nvPr>
        </p:nvSpPr>
        <p:spPr/>
        <p:txBody>
          <a:bodyPr/>
          <a:lstStyle/>
          <a:p>
            <a:r>
              <a:rPr lang="en-US" dirty="0"/>
              <a:t> </a:t>
            </a:r>
          </a:p>
        </p:txBody>
      </p:sp>
      <p:sp>
        <p:nvSpPr>
          <p:cNvPr id="7" name="Text Placeholder 6">
            <a:extLst>
              <a:ext uri="{FF2B5EF4-FFF2-40B4-BE49-F238E27FC236}">
                <a16:creationId xmlns:a16="http://schemas.microsoft.com/office/drawing/2014/main" id="{DE61A8FD-1089-9143-9AB2-25B4B1EE5D2D}"/>
              </a:ext>
            </a:extLst>
          </p:cNvPr>
          <p:cNvSpPr>
            <a:spLocks noGrp="1"/>
          </p:cNvSpPr>
          <p:nvPr>
            <p:ph type="body" sz="quarter" idx="22"/>
          </p:nvPr>
        </p:nvSpPr>
        <p:spPr>
          <a:xfrm>
            <a:off x="289840" y="570247"/>
            <a:ext cx="7313295" cy="366659"/>
          </a:xfrm>
        </p:spPr>
        <p:txBody>
          <a:bodyPr/>
          <a:lstStyle/>
          <a:p>
            <a:r>
              <a:rPr lang="en-US" sz="2400" dirty="0">
                <a:latin typeface="+mj-lt"/>
              </a:rPr>
              <a:t>GitOps with Flux CD on AKS </a:t>
            </a:r>
          </a:p>
        </p:txBody>
      </p:sp>
      <p:pic>
        <p:nvPicPr>
          <p:cNvPr id="3" name="Picture 2">
            <a:extLst>
              <a:ext uri="{FF2B5EF4-FFF2-40B4-BE49-F238E27FC236}">
                <a16:creationId xmlns:a16="http://schemas.microsoft.com/office/drawing/2014/main" id="{7DF2E97B-7789-8141-8EE3-D80764948572}"/>
              </a:ext>
            </a:extLst>
          </p:cNvPr>
          <p:cNvPicPr>
            <a:picLocks noChangeAspect="1"/>
          </p:cNvPicPr>
          <p:nvPr/>
        </p:nvPicPr>
        <p:blipFill>
          <a:blip r:embed="rId2"/>
          <a:stretch>
            <a:fillRect/>
          </a:stretch>
        </p:blipFill>
        <p:spPr>
          <a:xfrm>
            <a:off x="3341769" y="1249313"/>
            <a:ext cx="8948629" cy="4769212"/>
          </a:xfrm>
          <a:prstGeom prst="rect">
            <a:avLst/>
          </a:prstGeom>
        </p:spPr>
      </p:pic>
      <p:sp>
        <p:nvSpPr>
          <p:cNvPr id="9" name="Title 1">
            <a:extLst>
              <a:ext uri="{FF2B5EF4-FFF2-40B4-BE49-F238E27FC236}">
                <a16:creationId xmlns:a16="http://schemas.microsoft.com/office/drawing/2014/main" id="{68380FC1-A297-B649-824A-9F66FB45CE6C}"/>
              </a:ext>
            </a:extLst>
          </p:cNvPr>
          <p:cNvSpPr txBox="1">
            <a:spLocks/>
          </p:cNvSpPr>
          <p:nvPr/>
        </p:nvSpPr>
        <p:spPr>
          <a:xfrm>
            <a:off x="170719" y="93990"/>
            <a:ext cx="12104107" cy="861518"/>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t>Stock Trader CI/CD – Azure Pipelines as vendor-specific  technology</a:t>
            </a:r>
          </a:p>
        </p:txBody>
      </p:sp>
      <p:sp>
        <p:nvSpPr>
          <p:cNvPr id="10" name="TextBox 9">
            <a:extLst>
              <a:ext uri="{FF2B5EF4-FFF2-40B4-BE49-F238E27FC236}">
                <a16:creationId xmlns:a16="http://schemas.microsoft.com/office/drawing/2014/main" id="{019010AA-A4B0-604E-A246-D07F793F2BF1}"/>
              </a:ext>
            </a:extLst>
          </p:cNvPr>
          <p:cNvSpPr txBox="1"/>
          <p:nvPr/>
        </p:nvSpPr>
        <p:spPr>
          <a:xfrm>
            <a:off x="257723" y="5476234"/>
            <a:ext cx="5889433" cy="984885"/>
          </a:xfrm>
          <a:prstGeom prst="rect">
            <a:avLst/>
          </a:prstGeom>
          <a:noFill/>
          <a:ln>
            <a:noFill/>
          </a:ln>
        </p:spPr>
        <p:txBody>
          <a:bodyPr wrap="none" lIns="0" tIns="0" rIns="0" bIns="0" rtlCol="0">
            <a:spAutoFit/>
          </a:bodyPr>
          <a:lstStyle/>
          <a:p>
            <a:pPr algn="ctr"/>
            <a:r>
              <a:rPr lang="en-US" sz="1600" i="1" kern="0" spc="-30" dirty="0">
                <a:solidFill>
                  <a:srgbClr val="FF0000"/>
                </a:solidFill>
                <a:latin typeface="Arial"/>
                <a:cs typeface="Arial"/>
              </a:rPr>
              <a:t>Slide from Mark for Azure today - expect something similar on GCP.</a:t>
            </a:r>
          </a:p>
          <a:p>
            <a:pPr algn="ctr"/>
            <a:r>
              <a:rPr lang="en-US" sz="1600" i="1" kern="0" spc="-30" dirty="0">
                <a:solidFill>
                  <a:srgbClr val="FF0000"/>
                </a:solidFill>
                <a:latin typeface="Arial"/>
                <a:cs typeface="Arial"/>
              </a:rPr>
              <a:t>Similar concepts to GHA approach used in IBM Cloud and AWS,</a:t>
            </a:r>
          </a:p>
          <a:p>
            <a:pPr algn="ctr"/>
            <a:r>
              <a:rPr lang="en-US" sz="1600" i="1" kern="0" spc="-30" dirty="0">
                <a:solidFill>
                  <a:srgbClr val="FF0000"/>
                </a:solidFill>
                <a:latin typeface="Arial"/>
                <a:cs typeface="Arial"/>
              </a:rPr>
              <a:t> except uses Flux CD in place of an explicitly coded pipeline action</a:t>
            </a:r>
            <a:br>
              <a:rPr lang="en-US" sz="1600" i="1" kern="0" spc="-30" dirty="0">
                <a:solidFill>
                  <a:srgbClr val="FF0000"/>
                </a:solidFill>
                <a:latin typeface="Arial"/>
                <a:cs typeface="Arial"/>
              </a:rPr>
            </a:br>
            <a:r>
              <a:rPr lang="en-US" sz="1600" i="1" kern="0" spc="-30" dirty="0">
                <a:solidFill>
                  <a:srgbClr val="FF0000"/>
                </a:solidFill>
                <a:latin typeface="Arial"/>
                <a:cs typeface="Arial"/>
              </a:rPr>
              <a:t> to synch the updated CR yaml with the cluster</a:t>
            </a:r>
          </a:p>
        </p:txBody>
      </p:sp>
    </p:spTree>
    <p:extLst>
      <p:ext uri="{BB962C8B-B14F-4D97-AF65-F5344CB8AC3E}">
        <p14:creationId xmlns:p14="http://schemas.microsoft.com/office/powerpoint/2010/main" val="6082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Additional candidates to add to build pipeline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200331" cy="5847755"/>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Start from a “curated” image in the production image registry </a:t>
            </a:r>
            <a:r>
              <a:rPr lang="en-US" sz="1800" kern="0" spc="-30" dirty="0">
                <a:latin typeface="Arial"/>
                <a:cs typeface="Arial"/>
              </a:rPr>
              <a:t>(rather than </a:t>
            </a:r>
            <a:r>
              <a:rPr lang="en-US" sz="1800" i="1" kern="0" spc="-30" dirty="0">
                <a:latin typeface="Arial"/>
                <a:cs typeface="Arial"/>
              </a:rPr>
              <a:t>Docker Hub</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The “curated” image could be customized to trust certs issued by the enterprise CA</a:t>
            </a:r>
          </a:p>
          <a:p>
            <a:pPr marL="914318" lvl="1" indent="-457200">
              <a:buFont typeface="Wingdings" pitchFamily="2" charset="2"/>
              <a:buChar char="Ø"/>
            </a:pPr>
            <a:r>
              <a:rPr lang="en-US" sz="1800" kern="0" spc="-30" dirty="0">
                <a:cs typeface="Arial"/>
              </a:rPr>
              <a:t>Scan this starting point image (referenced in </a:t>
            </a:r>
            <a:r>
              <a:rPr lang="en-US" sz="1800" kern="0" spc="-30" dirty="0">
                <a:latin typeface="Courier New" panose="02070309020205020404" pitchFamily="49" charset="0"/>
                <a:cs typeface="Courier New" panose="02070309020205020404" pitchFamily="49" charset="0"/>
              </a:rPr>
              <a:t>FROM</a:t>
            </a:r>
            <a:r>
              <a:rPr lang="en-US" sz="1800" kern="0" spc="-30" dirty="0">
                <a:cs typeface="Arial"/>
              </a:rPr>
              <a:t> line of </a:t>
            </a:r>
            <a:r>
              <a:rPr lang="en-US" sz="1800" i="1" kern="0" spc="-30" dirty="0" err="1">
                <a:cs typeface="Arial"/>
              </a:rPr>
              <a:t>Dockerfile</a:t>
            </a:r>
            <a:r>
              <a:rPr lang="en-US" sz="1800" kern="0" spc="-30" dirty="0">
                <a:cs typeface="Arial"/>
              </a:rPr>
              <a:t>) for newly reported vulnerabilities</a:t>
            </a:r>
            <a:br>
              <a:rPr lang="en-US" sz="1800" kern="0" spc="-30" dirty="0">
                <a:cs typeface="Arial"/>
              </a:rPr>
            </a:br>
            <a:endParaRPr lang="en-US" sz="700" kern="0" spc="-30" dirty="0">
              <a:cs typeface="Arial"/>
            </a:endParaRPr>
          </a:p>
          <a:p>
            <a:pPr marL="457200" indent="-457200">
              <a:buFont typeface="+mj-lt"/>
              <a:buAutoNum type="arabicPeriod"/>
            </a:pPr>
            <a:r>
              <a:rPr lang="en-US" sz="2000" kern="0" spc="-30" dirty="0">
                <a:latin typeface="Arial"/>
                <a:cs typeface="Arial"/>
              </a:rPr>
              <a:t>Run a static code analysis on each microservice </a:t>
            </a:r>
            <a:r>
              <a:rPr lang="en-US" sz="1800" kern="0" spc="-30" dirty="0">
                <a:latin typeface="Arial"/>
                <a:cs typeface="Arial"/>
              </a:rPr>
              <a:t>(such as via </a:t>
            </a:r>
            <a:r>
              <a:rPr lang="en-US" sz="1800" i="1" kern="0" spc="-30" dirty="0">
                <a:latin typeface="Arial"/>
                <a:cs typeface="Arial"/>
              </a:rPr>
              <a:t>SonarQube</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Likely that many issues will be reported today, which we should report in GitHub and fix as we have time</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Construct the key store and trust store during the build</a:t>
            </a:r>
          </a:p>
          <a:p>
            <a:pPr marL="914318" lvl="1" indent="-457200">
              <a:buFont typeface="Wingdings" pitchFamily="2" charset="2"/>
              <a:buChar char="Ø"/>
            </a:pPr>
            <a:r>
              <a:rPr lang="en-US" sz="1800" kern="0" spc="-30" dirty="0">
                <a:latin typeface="Arial"/>
                <a:cs typeface="Arial"/>
              </a:rPr>
              <a:t>Today we have private keys and certificates just open to the world in public Git repos</a:t>
            </a:r>
          </a:p>
          <a:p>
            <a:pPr marL="914318" lvl="1" indent="-457200">
              <a:buFont typeface="Wingdings" pitchFamily="2" charset="2"/>
              <a:buChar char="Ø"/>
            </a:pPr>
            <a:r>
              <a:rPr lang="en-US" sz="1800" kern="0" spc="-30" dirty="0">
                <a:latin typeface="Arial"/>
                <a:cs typeface="Arial"/>
              </a:rPr>
              <a:t>Or integrate with the </a:t>
            </a:r>
            <a:r>
              <a:rPr lang="en-US" sz="1800" kern="0" spc="-30" dirty="0" err="1">
                <a:latin typeface="Arial"/>
                <a:cs typeface="Arial"/>
              </a:rPr>
              <a:t>hyperscaler’s</a:t>
            </a:r>
            <a:r>
              <a:rPr lang="en-US" sz="1800" kern="0" spc="-30" dirty="0">
                <a:latin typeface="Arial"/>
                <a:cs typeface="Arial"/>
              </a:rPr>
              <a:t> key and certificate services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Run unit tests on each microservice </a:t>
            </a:r>
            <a:r>
              <a:rPr lang="en-US" sz="1800" kern="0" spc="-30" dirty="0">
                <a:latin typeface="Arial"/>
                <a:cs typeface="Arial"/>
              </a:rPr>
              <a:t>(such as via JUnit)</a:t>
            </a:r>
          </a:p>
          <a:p>
            <a:pPr marL="800018" lvl="1" indent="-342900">
              <a:buFont typeface="Wingdings" pitchFamily="2" charset="2"/>
              <a:buChar char="Ø"/>
            </a:pPr>
            <a:r>
              <a:rPr lang="en-US" sz="1800" kern="0" spc="-30" dirty="0">
                <a:latin typeface="Arial"/>
                <a:cs typeface="Arial"/>
              </a:rPr>
              <a:t>Could start the Liberty server and test curling the context root (like </a:t>
            </a:r>
            <a:r>
              <a:rPr lang="en-US" sz="1800" i="1" kern="0" spc="-30" dirty="0">
                <a:latin typeface="Arial"/>
                <a:cs typeface="Arial"/>
              </a:rPr>
              <a:t>Trader</a:t>
            </a:r>
            <a:r>
              <a:rPr lang="en-US" sz="1800" kern="0" spc="-30" dirty="0">
                <a:latin typeface="Arial"/>
                <a:cs typeface="Arial"/>
              </a:rPr>
              <a:t> does in its </a:t>
            </a:r>
            <a:r>
              <a:rPr lang="en-US" sz="1800" i="1" kern="0" spc="-30" dirty="0">
                <a:latin typeface="Arial"/>
                <a:cs typeface="Arial"/>
              </a:rPr>
              <a:t>Maven</a:t>
            </a:r>
            <a:r>
              <a:rPr lang="en-US" sz="1800" kern="0" spc="-30" dirty="0">
                <a:latin typeface="Arial"/>
                <a:cs typeface="Arial"/>
              </a:rPr>
              <a:t> build)</a:t>
            </a:r>
          </a:p>
          <a:p>
            <a:pPr marL="800018" lvl="1" indent="-342900">
              <a:buFont typeface="Wingdings" pitchFamily="2" charset="2"/>
              <a:buChar char="Ø"/>
            </a:pPr>
            <a:r>
              <a:rPr lang="en-US" sz="1800" kern="0" spc="-30" dirty="0">
                <a:latin typeface="Courier New" panose="02070309020205020404" pitchFamily="49" charset="0"/>
                <a:cs typeface="Courier New" panose="02070309020205020404" pitchFamily="49" charset="0"/>
              </a:rPr>
              <a:t>grep</a:t>
            </a:r>
            <a:r>
              <a:rPr lang="en-US" sz="1800" kern="0" spc="-30" dirty="0">
                <a:latin typeface="Arial"/>
                <a:cs typeface="Arial"/>
              </a:rPr>
              <a:t> the </a:t>
            </a:r>
            <a:r>
              <a:rPr lang="en-US" sz="1800" i="1" kern="0" spc="-30" dirty="0">
                <a:latin typeface="Arial"/>
                <a:cs typeface="Arial"/>
              </a:rPr>
              <a:t>messages.log</a:t>
            </a:r>
            <a:r>
              <a:rPr lang="en-US" sz="1800" kern="0" spc="-30" dirty="0">
                <a:latin typeface="Arial"/>
                <a:cs typeface="Arial"/>
              </a:rPr>
              <a:t> for any ERROR entries (and perhaps WARNINGs too)</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Scan the microservice docker image that just got built for vulnerabilities</a:t>
            </a:r>
          </a:p>
          <a:p>
            <a:pPr marL="800018" lvl="1" indent="-342900">
              <a:buFont typeface="Wingdings" pitchFamily="2" charset="2"/>
              <a:buChar char="Ø"/>
            </a:pPr>
            <a:r>
              <a:rPr lang="en-US" sz="1800" kern="0" spc="-30" dirty="0">
                <a:latin typeface="Arial"/>
                <a:cs typeface="Arial"/>
              </a:rPr>
              <a:t>Some image registries may do this automatically for newly pushed images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Automatically perform a “</a:t>
            </a:r>
            <a:r>
              <a:rPr lang="en-US" sz="1800" kern="0" spc="-30" dirty="0">
                <a:latin typeface="Courier New" panose="02070309020205020404" pitchFamily="49" charset="0"/>
                <a:cs typeface="Courier New" panose="02070309020205020404" pitchFamily="49" charset="0"/>
              </a:rPr>
              <a:t>loopctl.sh 1 1</a:t>
            </a:r>
            <a:r>
              <a:rPr lang="en-US" sz="2000" kern="0" spc="-30" dirty="0">
                <a:latin typeface="Arial"/>
                <a:cs typeface="Arial"/>
              </a:rPr>
              <a:t>” integration test once CR yaml is deployed</a:t>
            </a:r>
          </a:p>
          <a:p>
            <a:pPr marL="800018" lvl="1" indent="-342900">
              <a:buFont typeface="Wingdings" pitchFamily="2" charset="2"/>
              <a:buChar char="Ø"/>
            </a:pPr>
            <a:r>
              <a:rPr lang="en-US" sz="1800" kern="0" spc="-30" dirty="0">
                <a:latin typeface="Arial"/>
                <a:cs typeface="Arial"/>
              </a:rPr>
              <a:t>Need to wait for pods to pass readiness check</a:t>
            </a:r>
          </a:p>
          <a:p>
            <a:pPr marL="800018" lvl="1" indent="-342900">
              <a:buFont typeface="Wingdings" pitchFamily="2" charset="2"/>
              <a:buChar char="Ø"/>
            </a:pPr>
            <a:r>
              <a:rPr lang="en-US" sz="1800" kern="0" spc="-30" dirty="0">
                <a:latin typeface="Arial"/>
                <a:cs typeface="Arial"/>
              </a:rPr>
              <a:t>Check federated logs for ERROR (and perhaps WARNING) entries in this time window</a:t>
            </a:r>
            <a:endParaRPr lang="en-US" sz="2100" kern="0" spc="-30" dirty="0">
              <a:latin typeface="Arial"/>
              <a:cs typeface="Arial"/>
            </a:endParaRPr>
          </a:p>
          <a:p>
            <a:pPr marL="800018" lvl="1" indent="-342900">
              <a:buFont typeface="Wingdings" pitchFamily="2" charset="2"/>
              <a:buChar char="Ø"/>
            </a:pPr>
            <a:endParaRPr lang="en-US" sz="700" kern="0" spc="-30" dirty="0">
              <a:cs typeface="Arial"/>
            </a:endParaRPr>
          </a:p>
          <a:p>
            <a:pPr marL="457200" indent="-457200">
              <a:buFont typeface="+mj-lt"/>
              <a:buAutoNum type="arabicPeriod"/>
            </a:pPr>
            <a:r>
              <a:rPr lang="en-US" sz="2000" kern="0" spc="-30" dirty="0">
                <a:cs typeface="Arial"/>
              </a:rPr>
              <a:t>Run the cloud vendor’s security/compliance scan (like NIST) on app and its managed services</a:t>
            </a:r>
          </a:p>
          <a:p>
            <a:endParaRPr lang="en-US" sz="1800" kern="0" spc="-30" dirty="0">
              <a:latin typeface="Arial"/>
              <a:cs typeface="Arial"/>
            </a:endParaRPr>
          </a:p>
        </p:txBody>
      </p:sp>
    </p:spTree>
    <p:extLst>
      <p:ext uri="{BB962C8B-B14F-4D97-AF65-F5344CB8AC3E}">
        <p14:creationId xmlns:p14="http://schemas.microsoft.com/office/powerpoint/2010/main" val="105757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AF90DA-4563-A575-7244-06DACB3B4653}"/>
              </a:ext>
            </a:extLst>
          </p:cNvPr>
          <p:cNvSpPr>
            <a:spLocks noGrp="1"/>
          </p:cNvSpPr>
          <p:nvPr>
            <p:ph type="title"/>
          </p:nvPr>
        </p:nvSpPr>
        <p:spPr>
          <a:xfrm>
            <a:off x="243776" y="265839"/>
            <a:ext cx="11701272" cy="430887"/>
          </a:xfrm>
        </p:spPr>
        <p:txBody>
          <a:bodyPr/>
          <a:lstStyle/>
          <a:p>
            <a:r>
              <a:rPr lang="en-US" sz="2800" dirty="0"/>
              <a:t>iOS (and MacOS) client to Stock Trader (</a:t>
            </a:r>
            <a:r>
              <a:rPr lang="en-US" sz="2800" i="1" dirty="0"/>
              <a:t>iTrader</a:t>
            </a:r>
            <a:r>
              <a:rPr lang="en-US" sz="2800" dirty="0"/>
              <a:t>)</a:t>
            </a:r>
          </a:p>
        </p:txBody>
      </p:sp>
      <p:sp>
        <p:nvSpPr>
          <p:cNvPr id="5" name="TextBox 4">
            <a:extLst>
              <a:ext uri="{FF2B5EF4-FFF2-40B4-BE49-F238E27FC236}">
                <a16:creationId xmlns:a16="http://schemas.microsoft.com/office/drawing/2014/main" id="{9F18B949-04BE-97F4-914D-919D56868DE6}"/>
              </a:ext>
            </a:extLst>
          </p:cNvPr>
          <p:cNvSpPr txBox="1"/>
          <p:nvPr/>
        </p:nvSpPr>
        <p:spPr>
          <a:xfrm>
            <a:off x="744717" y="999241"/>
            <a:ext cx="7817392" cy="2400657"/>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000" kern="0" spc="-30" dirty="0">
                <a:latin typeface="Arial"/>
                <a:cs typeface="Arial"/>
              </a:rPr>
              <a:t>We have a (still under construction) </a:t>
            </a:r>
            <a:r>
              <a:rPr lang="en-US" sz="2000" i="1" kern="0" spc="-30" dirty="0">
                <a:latin typeface="Arial"/>
                <a:cs typeface="Arial"/>
              </a:rPr>
              <a:t>iTrader</a:t>
            </a:r>
            <a:r>
              <a:rPr lang="en-US" sz="2000" kern="0" spc="-30" dirty="0">
                <a:latin typeface="Arial"/>
                <a:cs typeface="Arial"/>
              </a:rPr>
              <a:t> native client for Apple devices (iPhone, iPad &amp; Mac), written in SwiftUI in the Xcode IDE</a:t>
            </a:r>
          </a:p>
          <a:p>
            <a:pPr marL="342900" indent="-342900">
              <a:buFont typeface="Wingdings" pitchFamily="2" charset="2"/>
              <a:buChar char="Ø"/>
            </a:pPr>
            <a:endParaRPr lang="en-US" sz="800" kern="0" spc="-30" dirty="0">
              <a:latin typeface="Arial"/>
              <a:cs typeface="Arial"/>
            </a:endParaRPr>
          </a:p>
          <a:p>
            <a:pPr marL="342900" indent="-342900">
              <a:buFont typeface="Wingdings" pitchFamily="2" charset="2"/>
              <a:buChar char="Ø"/>
            </a:pPr>
            <a:r>
              <a:rPr lang="en-US" sz="2000" kern="0" spc="-30" dirty="0">
                <a:latin typeface="Arial"/>
                <a:cs typeface="Arial"/>
              </a:rPr>
              <a:t>This client is an alternative to the </a:t>
            </a:r>
            <a:r>
              <a:rPr lang="en-US" sz="2000" i="1" kern="0" spc="-30" dirty="0">
                <a:latin typeface="Arial"/>
                <a:cs typeface="Arial"/>
              </a:rPr>
              <a:t>Trader</a:t>
            </a:r>
            <a:r>
              <a:rPr lang="en-US" sz="2000" kern="0" spc="-30" dirty="0">
                <a:latin typeface="Arial"/>
                <a:cs typeface="Arial"/>
              </a:rPr>
              <a:t> or </a:t>
            </a:r>
            <a:r>
              <a:rPr lang="en-US" sz="2000" i="1" kern="0" spc="-30" dirty="0">
                <a:latin typeface="Arial"/>
                <a:cs typeface="Arial"/>
              </a:rPr>
              <a:t>Looper</a:t>
            </a:r>
            <a:r>
              <a:rPr lang="en-US" sz="2000" kern="0" spc="-30" dirty="0">
                <a:latin typeface="Arial"/>
                <a:cs typeface="Arial"/>
              </a:rPr>
              <a:t> microservices, which like them makes direct REST calls to the Broker microservice</a:t>
            </a:r>
          </a:p>
          <a:p>
            <a:pPr marL="342900" indent="-342900">
              <a:buFont typeface="Wingdings" pitchFamily="2" charset="2"/>
              <a:buChar char="Ø"/>
            </a:pPr>
            <a:endParaRPr lang="en-US" sz="800" kern="0" spc="-30" dirty="0">
              <a:latin typeface="Arial"/>
              <a:cs typeface="Arial"/>
            </a:endParaRPr>
          </a:p>
          <a:p>
            <a:pPr marL="342900" indent="-342900">
              <a:buFont typeface="Wingdings" pitchFamily="2" charset="2"/>
              <a:buChar char="Ø"/>
            </a:pPr>
            <a:r>
              <a:rPr lang="en-US" sz="2000" kern="0" spc="-30" dirty="0">
                <a:latin typeface="Arial"/>
                <a:cs typeface="Arial"/>
              </a:rPr>
              <a:t>It does not currently have JWT enablement, so only works when the </a:t>
            </a:r>
            <a:r>
              <a:rPr lang="en-US" sz="2000" kern="0" spc="-30" dirty="0" err="1">
                <a:latin typeface="Courier New" panose="02070309020205020404" pitchFamily="49" charset="0"/>
                <a:cs typeface="Courier New" panose="02070309020205020404" pitchFamily="49" charset="0"/>
              </a:rPr>
              <a:t>global.authType</a:t>
            </a:r>
            <a:r>
              <a:rPr lang="en-US" sz="2000" kern="0" spc="-30" dirty="0">
                <a:latin typeface="Arial"/>
                <a:cs typeface="Arial"/>
              </a:rPr>
              <a:t> value in the CR yaml is set to “</a:t>
            </a:r>
            <a:r>
              <a:rPr lang="en-US" sz="2000" kern="0" spc="-30" dirty="0">
                <a:latin typeface="Courier New" panose="02070309020205020404" pitchFamily="49" charset="0"/>
                <a:cs typeface="Courier New" panose="02070309020205020404" pitchFamily="49" charset="0"/>
              </a:rPr>
              <a:t>none</a:t>
            </a:r>
            <a:r>
              <a:rPr lang="en-US" sz="2000" kern="0" spc="-30" dirty="0">
                <a:latin typeface="Arial"/>
                <a:cs typeface="Arial"/>
              </a:rPr>
              <a:t>” (meaning it sends a plain basic-auth id and password, like from </a:t>
            </a:r>
            <a:r>
              <a:rPr lang="en-US" sz="2000" kern="0" spc="-30" dirty="0">
                <a:latin typeface="Courier New" panose="02070309020205020404" pitchFamily="49" charset="0"/>
                <a:cs typeface="Courier New" panose="02070309020205020404" pitchFamily="49" charset="0"/>
              </a:rPr>
              <a:t>curl -u</a:t>
            </a:r>
            <a:r>
              <a:rPr lang="en-US" sz="2000" kern="0" spc="-30" dirty="0">
                <a:latin typeface="Arial"/>
                <a:cs typeface="Arial"/>
              </a:rPr>
              <a:t>)</a:t>
            </a:r>
          </a:p>
        </p:txBody>
      </p:sp>
      <p:pic>
        <p:nvPicPr>
          <p:cNvPr id="6" name="Picture 5">
            <a:extLst>
              <a:ext uri="{FF2B5EF4-FFF2-40B4-BE49-F238E27FC236}">
                <a16:creationId xmlns:a16="http://schemas.microsoft.com/office/drawing/2014/main" id="{BE38E1D2-FA9D-752F-9E4B-C4710CBCB877}"/>
              </a:ext>
            </a:extLst>
          </p:cNvPr>
          <p:cNvPicPr>
            <a:picLocks noChangeAspect="1"/>
          </p:cNvPicPr>
          <p:nvPr/>
        </p:nvPicPr>
        <p:blipFill>
          <a:blip r:embed="rId2"/>
          <a:stretch>
            <a:fillRect/>
          </a:stretch>
        </p:blipFill>
        <p:spPr>
          <a:xfrm>
            <a:off x="9051721" y="265839"/>
            <a:ext cx="3101147" cy="6192982"/>
          </a:xfrm>
          <a:prstGeom prst="rect">
            <a:avLst/>
          </a:prstGeom>
        </p:spPr>
      </p:pic>
      <p:pic>
        <p:nvPicPr>
          <p:cNvPr id="7" name="Picture 6">
            <a:extLst>
              <a:ext uri="{FF2B5EF4-FFF2-40B4-BE49-F238E27FC236}">
                <a16:creationId xmlns:a16="http://schemas.microsoft.com/office/drawing/2014/main" id="{FCC1D2BB-DC42-4E90-8092-5478A7178F1A}"/>
              </a:ext>
            </a:extLst>
          </p:cNvPr>
          <p:cNvPicPr>
            <a:picLocks noChangeAspect="1"/>
          </p:cNvPicPr>
          <p:nvPr/>
        </p:nvPicPr>
        <p:blipFill>
          <a:blip r:embed="rId3"/>
          <a:stretch>
            <a:fillRect/>
          </a:stretch>
        </p:blipFill>
        <p:spPr>
          <a:xfrm>
            <a:off x="35957" y="3501254"/>
            <a:ext cx="4590906" cy="3090907"/>
          </a:xfrm>
          <a:prstGeom prst="rect">
            <a:avLst/>
          </a:prstGeom>
        </p:spPr>
      </p:pic>
      <p:pic>
        <p:nvPicPr>
          <p:cNvPr id="8" name="Picture 7">
            <a:extLst>
              <a:ext uri="{FF2B5EF4-FFF2-40B4-BE49-F238E27FC236}">
                <a16:creationId xmlns:a16="http://schemas.microsoft.com/office/drawing/2014/main" id="{A7A8F03F-F408-CA3F-5410-618AEF632472}"/>
              </a:ext>
            </a:extLst>
          </p:cNvPr>
          <p:cNvPicPr>
            <a:picLocks noChangeAspect="1"/>
          </p:cNvPicPr>
          <p:nvPr/>
        </p:nvPicPr>
        <p:blipFill>
          <a:blip r:embed="rId4"/>
          <a:stretch>
            <a:fillRect/>
          </a:stretch>
        </p:blipFill>
        <p:spPr>
          <a:xfrm>
            <a:off x="4691542" y="3501254"/>
            <a:ext cx="4295500" cy="3090907"/>
          </a:xfrm>
          <a:prstGeom prst="rect">
            <a:avLst/>
          </a:prstGeom>
        </p:spPr>
      </p:pic>
      <p:sp>
        <p:nvSpPr>
          <p:cNvPr id="9" name="TextBox 8">
            <a:extLst>
              <a:ext uri="{FF2B5EF4-FFF2-40B4-BE49-F238E27FC236}">
                <a16:creationId xmlns:a16="http://schemas.microsoft.com/office/drawing/2014/main" id="{B69DA98E-F644-BFC9-BE52-E5FFADCE1677}"/>
              </a:ext>
            </a:extLst>
          </p:cNvPr>
          <p:cNvSpPr txBox="1"/>
          <p:nvPr/>
        </p:nvSpPr>
        <p:spPr>
          <a:xfrm>
            <a:off x="2119172" y="6581001"/>
            <a:ext cx="424475" cy="276999"/>
          </a:xfrm>
          <a:prstGeom prst="rect">
            <a:avLst/>
          </a:prstGeom>
          <a:noFill/>
          <a:ln>
            <a:noFill/>
          </a:ln>
        </p:spPr>
        <p:txBody>
          <a:bodyPr wrap="none" lIns="0" tIns="0" rIns="0" bIns="0" rtlCol="0">
            <a:spAutoFit/>
          </a:bodyPr>
          <a:lstStyle/>
          <a:p>
            <a:r>
              <a:rPr lang="en-US" sz="1800" kern="0" spc="-30" dirty="0">
                <a:latin typeface="Arial"/>
                <a:cs typeface="Arial"/>
              </a:rPr>
              <a:t>Mac</a:t>
            </a:r>
            <a:endParaRPr lang="en-US" sz="2100" kern="0" spc="-30" dirty="0">
              <a:latin typeface="Arial"/>
              <a:cs typeface="Arial"/>
            </a:endParaRPr>
          </a:p>
        </p:txBody>
      </p:sp>
      <p:sp>
        <p:nvSpPr>
          <p:cNvPr id="10" name="TextBox 9">
            <a:extLst>
              <a:ext uri="{FF2B5EF4-FFF2-40B4-BE49-F238E27FC236}">
                <a16:creationId xmlns:a16="http://schemas.microsoft.com/office/drawing/2014/main" id="{0FB8B7FD-4296-234C-CE2C-D7568AA4F906}"/>
              </a:ext>
            </a:extLst>
          </p:cNvPr>
          <p:cNvSpPr txBox="1"/>
          <p:nvPr/>
        </p:nvSpPr>
        <p:spPr>
          <a:xfrm>
            <a:off x="6616154" y="6592161"/>
            <a:ext cx="446276" cy="276999"/>
          </a:xfrm>
          <a:prstGeom prst="rect">
            <a:avLst/>
          </a:prstGeom>
          <a:noFill/>
          <a:ln>
            <a:noFill/>
          </a:ln>
        </p:spPr>
        <p:txBody>
          <a:bodyPr wrap="none" lIns="0" tIns="0" rIns="0" bIns="0" rtlCol="0">
            <a:spAutoFit/>
          </a:bodyPr>
          <a:lstStyle/>
          <a:p>
            <a:r>
              <a:rPr lang="en-US" sz="1800" kern="0" spc="-30" dirty="0">
                <a:latin typeface="Arial"/>
                <a:cs typeface="Arial"/>
              </a:rPr>
              <a:t>iPad</a:t>
            </a:r>
            <a:endParaRPr lang="en-US" sz="2100" kern="0" spc="-30" dirty="0">
              <a:latin typeface="Arial"/>
              <a:cs typeface="Arial"/>
            </a:endParaRPr>
          </a:p>
        </p:txBody>
      </p:sp>
      <p:sp>
        <p:nvSpPr>
          <p:cNvPr id="11" name="TextBox 10">
            <a:extLst>
              <a:ext uri="{FF2B5EF4-FFF2-40B4-BE49-F238E27FC236}">
                <a16:creationId xmlns:a16="http://schemas.microsoft.com/office/drawing/2014/main" id="{69E39178-F35A-82C0-38F4-A127D8157E57}"/>
              </a:ext>
            </a:extLst>
          </p:cNvPr>
          <p:cNvSpPr txBox="1"/>
          <p:nvPr/>
        </p:nvSpPr>
        <p:spPr>
          <a:xfrm>
            <a:off x="10254763" y="6453661"/>
            <a:ext cx="695062" cy="276999"/>
          </a:xfrm>
          <a:prstGeom prst="rect">
            <a:avLst/>
          </a:prstGeom>
          <a:noFill/>
          <a:ln>
            <a:noFill/>
          </a:ln>
        </p:spPr>
        <p:txBody>
          <a:bodyPr wrap="none" lIns="0" tIns="0" rIns="0" bIns="0" rtlCol="0">
            <a:spAutoFit/>
          </a:bodyPr>
          <a:lstStyle/>
          <a:p>
            <a:r>
              <a:rPr lang="en-US" sz="1800" kern="0" spc="-30" dirty="0">
                <a:latin typeface="Arial"/>
                <a:cs typeface="Arial"/>
              </a:rPr>
              <a:t>iPhone</a:t>
            </a:r>
            <a:endParaRPr lang="en-US" sz="2100" kern="0" spc="-30" dirty="0">
              <a:latin typeface="Arial"/>
              <a:cs typeface="Arial"/>
            </a:endParaRPr>
          </a:p>
        </p:txBody>
      </p:sp>
    </p:spTree>
    <p:extLst>
      <p:ext uri="{BB962C8B-B14F-4D97-AF65-F5344CB8AC3E}">
        <p14:creationId xmlns:p14="http://schemas.microsoft.com/office/powerpoint/2010/main" val="306612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Load testing considerations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6" y="999241"/>
            <a:ext cx="11371083" cy="5632311"/>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Need to enable health checks in the CR yaml (so work isn’t routed to a new pod until it is ready)</a:t>
            </a:r>
          </a:p>
          <a:p>
            <a:pPr marL="914318" lvl="1" indent="-457200">
              <a:buFont typeface="Wingdings" pitchFamily="2" charset="2"/>
              <a:buChar char="Ø"/>
            </a:pPr>
            <a:r>
              <a:rPr lang="en-US" sz="1800" kern="0" spc="-30" dirty="0">
                <a:latin typeface="Arial"/>
                <a:cs typeface="Arial"/>
              </a:rPr>
              <a:t>Ensure they aren’t causing undesired restarts (may need to tune timeouts in constrained environments)</a:t>
            </a:r>
          </a:p>
          <a:p>
            <a:pPr marL="457200" indent="-457200">
              <a:buFont typeface="+mj-lt"/>
              <a:buAutoNum type="arabicPeriod"/>
            </a:pPr>
            <a:r>
              <a:rPr lang="en-US" sz="2000" kern="0" spc="-30" dirty="0">
                <a:latin typeface="Arial"/>
                <a:cs typeface="Arial"/>
              </a:rPr>
              <a:t>Should start with 2 replicas per microservice, to avoid a single point of failure if Kube kills a pod</a:t>
            </a:r>
          </a:p>
          <a:p>
            <a:pPr marL="457200" indent="-457200">
              <a:buFont typeface="+mj-lt"/>
              <a:buAutoNum type="arabicPeriod"/>
            </a:pPr>
            <a:r>
              <a:rPr lang="en-US" sz="2000" kern="0" spc="-30" dirty="0">
                <a:latin typeface="Arial"/>
                <a:cs typeface="Arial"/>
              </a:rPr>
              <a:t>Ensure all is working under a “</a:t>
            </a:r>
            <a:r>
              <a:rPr lang="en-US" sz="1800" kern="0" spc="-30" dirty="0">
                <a:latin typeface="Courier New" panose="02070309020205020404" pitchFamily="49" charset="0"/>
                <a:cs typeface="Courier New" panose="02070309020205020404" pitchFamily="49" charset="0"/>
              </a:rPr>
              <a:t>loopctl.sh 10 1000</a:t>
            </a:r>
            <a:r>
              <a:rPr lang="en-US" sz="2000" kern="0" spc="-30" dirty="0">
                <a:latin typeface="Arial"/>
                <a:cs typeface="Arial"/>
              </a:rPr>
              <a:t>” run before proceeding further</a:t>
            </a:r>
          </a:p>
          <a:p>
            <a:pPr marL="457200" indent="-457200">
              <a:buFont typeface="+mj-lt"/>
              <a:buAutoNum type="arabicPeriod"/>
            </a:pPr>
            <a:r>
              <a:rPr lang="en-US" sz="2000" kern="0" spc="-30" dirty="0">
                <a:latin typeface="Arial"/>
                <a:cs typeface="Arial"/>
              </a:rPr>
              <a:t>Enable autoscaling in the CR yaml for each microservice</a:t>
            </a:r>
          </a:p>
          <a:p>
            <a:pPr marL="914318" lvl="1" indent="-457200">
              <a:buFont typeface="Wingdings" pitchFamily="2" charset="2"/>
              <a:buChar char="Ø"/>
            </a:pPr>
            <a:r>
              <a:rPr lang="en-US" sz="1800" kern="0" spc="-30" dirty="0">
                <a:latin typeface="Arial"/>
                <a:cs typeface="Arial"/>
              </a:rPr>
              <a:t>Tune the maximum replicas per microservice based on your available worker nodes</a:t>
            </a:r>
          </a:p>
          <a:p>
            <a:pPr marL="914318" lvl="1" indent="-457200">
              <a:buFont typeface="Wingdings" pitchFamily="2" charset="2"/>
              <a:buChar char="Ø"/>
            </a:pPr>
            <a:r>
              <a:rPr lang="en-US" sz="1800" kern="0" spc="-30" dirty="0">
                <a:latin typeface="Arial"/>
                <a:cs typeface="Arial"/>
              </a:rPr>
              <a:t>Tune the CPU threshold as desired (it may be difficult to cause scaling since most microservices do very little calculation – mostly they idle waiting on network calls to managed services to do stuff)</a:t>
            </a:r>
          </a:p>
          <a:p>
            <a:pPr marL="914318" lvl="1" indent="-457200">
              <a:buFont typeface="Wingdings" pitchFamily="2" charset="2"/>
              <a:buChar char="Ø"/>
            </a:pPr>
            <a:r>
              <a:rPr lang="en-US" sz="1800" kern="0" spc="-30" dirty="0">
                <a:latin typeface="Arial"/>
                <a:cs typeface="Arial"/>
              </a:rPr>
              <a:t>Might need to move from CPU thresholds to response time thresholds based on </a:t>
            </a:r>
            <a:r>
              <a:rPr lang="en-US" sz="1800" kern="0" spc="-30" dirty="0">
                <a:latin typeface="Arial"/>
                <a:cs typeface="Arial"/>
                <a:hlinkClick r:id="rId2"/>
              </a:rPr>
              <a:t>metrics</a:t>
            </a:r>
            <a:r>
              <a:rPr lang="en-US" sz="1800" kern="0" spc="-30" dirty="0">
                <a:latin typeface="Arial"/>
                <a:cs typeface="Arial"/>
              </a:rPr>
              <a:t>)</a:t>
            </a:r>
          </a:p>
          <a:p>
            <a:pPr marL="457200" indent="-457200">
              <a:buFont typeface="+mj-lt"/>
              <a:buAutoNum type="arabicPeriod"/>
            </a:pPr>
            <a:r>
              <a:rPr lang="en-US" sz="2000" kern="0" spc="-30" dirty="0">
                <a:latin typeface="Arial"/>
                <a:cs typeface="Arial"/>
              </a:rPr>
              <a:t>Likely will need to learn to scale the managed services (databases, messaging, caching) as well, to handle requested concurrent workload and reduce the bottleneck imposed by each service</a:t>
            </a:r>
          </a:p>
          <a:p>
            <a:pPr marL="914318" lvl="1" indent="-457200">
              <a:buFont typeface="Wingdings" pitchFamily="2" charset="2"/>
              <a:buChar char="Ø"/>
            </a:pPr>
            <a:r>
              <a:rPr lang="en-US" sz="1800" kern="0" spc="-30" dirty="0">
                <a:latin typeface="Arial"/>
                <a:cs typeface="Arial"/>
              </a:rPr>
              <a:t>Ensure managed services are “local” to the region where the app lives – don’t egress to the public internet</a:t>
            </a:r>
          </a:p>
          <a:p>
            <a:pPr marL="457200" indent="-457200">
              <a:buFont typeface="+mj-lt"/>
              <a:buAutoNum type="arabicPeriod"/>
            </a:pPr>
            <a:r>
              <a:rPr lang="en-US" sz="2000" kern="0" spc="-30" dirty="0">
                <a:latin typeface="Arial"/>
                <a:cs typeface="Arial"/>
              </a:rPr>
              <a:t>For HA, deploy app to a Kube cluster with worker nodes spanning zones in an MZR, and use managed services that similarly span the MZR (use MZR-compliant storage, etc.)</a:t>
            </a:r>
            <a:endParaRPr lang="en-US" sz="1800" kern="0" spc="-30" dirty="0">
              <a:cs typeface="Arial"/>
            </a:endParaRPr>
          </a:p>
          <a:p>
            <a:pPr marL="457200" indent="-457200">
              <a:buFont typeface="+mj-lt"/>
              <a:buAutoNum type="arabicPeriod"/>
            </a:pPr>
            <a:r>
              <a:rPr lang="en-US" sz="2000" kern="0" spc="-30" dirty="0">
                <a:cs typeface="Arial"/>
              </a:rPr>
              <a:t>Do longer, harder runs, like a “</a:t>
            </a:r>
            <a:r>
              <a:rPr lang="en-US" sz="1800" kern="0" spc="-30" dirty="0">
                <a:latin typeface="Courier New" panose="02070309020205020404" pitchFamily="49" charset="0"/>
                <a:cs typeface="Courier New" panose="02070309020205020404" pitchFamily="49" charset="0"/>
              </a:rPr>
              <a:t>loopctl.sh 20 50000</a:t>
            </a:r>
            <a:r>
              <a:rPr lang="en-US" sz="2000" kern="0" spc="-30" dirty="0">
                <a:cs typeface="Arial"/>
              </a:rPr>
              <a:t>” and see how it behaves over hours or days</a:t>
            </a:r>
            <a:endParaRPr lang="en-US" sz="2000" kern="0" spc="-30" dirty="0">
              <a:latin typeface="Arial"/>
              <a:cs typeface="Arial"/>
            </a:endParaRPr>
          </a:p>
          <a:p>
            <a:pPr marL="457200" indent="-457200">
              <a:buFont typeface="+mj-lt"/>
              <a:buAutoNum type="arabicPeriod"/>
            </a:pPr>
            <a:r>
              <a:rPr lang="en-US" sz="2000" kern="0" spc="-30" dirty="0">
                <a:latin typeface="Arial"/>
                <a:cs typeface="Arial"/>
              </a:rPr>
              <a:t>To do real fault tolerance (to declaratively specify retries, timeouts, rate limits, etc.), enable the service mesh for your Kube cluster/namespace (also enables mutual TLS for better security)</a:t>
            </a:r>
          </a:p>
          <a:p>
            <a:pPr marL="457200" indent="-457200">
              <a:buFont typeface="+mj-lt"/>
              <a:buAutoNum type="arabicPeriod"/>
            </a:pPr>
            <a:r>
              <a:rPr lang="en-US" sz="2000" kern="0" spc="-30" dirty="0">
                <a:latin typeface="Arial"/>
                <a:cs typeface="Arial"/>
              </a:rPr>
              <a:t>Enable chaos testing, like that will kill a pod, or even a node, and</a:t>
            </a:r>
            <a:r>
              <a:rPr lang="en-US" sz="2000" kern="0" spc="-30" dirty="0">
                <a:cs typeface="Arial"/>
              </a:rPr>
              <a:t> see if environment self heals</a:t>
            </a:r>
            <a:endParaRPr lang="en-US" sz="2000" kern="0" spc="-30" dirty="0">
              <a:latin typeface="Arial"/>
              <a:cs typeface="Arial"/>
            </a:endParaRPr>
          </a:p>
          <a:p>
            <a:pPr marL="914318" lvl="1" indent="-457200">
              <a:buFont typeface="Wingdings" pitchFamily="2" charset="2"/>
              <a:buChar char="Ø"/>
            </a:pPr>
            <a:r>
              <a:rPr lang="en-US" sz="1800" kern="0" spc="-30" dirty="0">
                <a:latin typeface="Arial"/>
                <a:cs typeface="Arial"/>
              </a:rPr>
              <a:t>Might need the automatic retries from the service mesh above to not see failures from in-flight transactions)</a:t>
            </a:r>
            <a:endParaRPr lang="en-US" sz="2000" kern="0" spc="-30" dirty="0">
              <a:cs typeface="Arial"/>
            </a:endParaRPr>
          </a:p>
        </p:txBody>
      </p:sp>
    </p:spTree>
    <p:extLst>
      <p:ext uri="{BB962C8B-B14F-4D97-AF65-F5344CB8AC3E}">
        <p14:creationId xmlns:p14="http://schemas.microsoft.com/office/powerpoint/2010/main" val="191741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A7B4F-09E2-B743-AB40-EBA83F3AF482}"/>
              </a:ext>
            </a:extLst>
          </p:cNvPr>
          <p:cNvSpPr>
            <a:spLocks noGrp="1"/>
          </p:cNvSpPr>
          <p:nvPr>
            <p:ph idx="1"/>
          </p:nvPr>
        </p:nvSpPr>
        <p:spPr>
          <a:xfrm>
            <a:off x="430832" y="883228"/>
            <a:ext cx="11327160" cy="5091544"/>
          </a:xfrm>
        </p:spPr>
        <p:txBody>
          <a:bodyPr>
            <a:normAutofit/>
          </a:bodyPr>
          <a:lstStyle/>
          <a:p>
            <a:pPr>
              <a:lnSpc>
                <a:spcPct val="150000"/>
              </a:lnSpc>
              <a:buFont typeface="Wingdings" pitchFamily="2" charset="2"/>
              <a:buChar char="Ø"/>
            </a:pPr>
            <a:r>
              <a:rPr lang="en-US" sz="2400" dirty="0"/>
              <a:t> 3-5 public end points (VMs, EKS Gateway)</a:t>
            </a:r>
          </a:p>
          <a:p>
            <a:pPr>
              <a:lnSpc>
                <a:spcPct val="150000"/>
              </a:lnSpc>
              <a:buFont typeface="Wingdings" pitchFamily="2" charset="2"/>
              <a:buChar char="Ø"/>
            </a:pPr>
            <a:r>
              <a:rPr lang="en-US" sz="2400" dirty="0"/>
              <a:t>ECS Image scan (Auto + On-demand)</a:t>
            </a:r>
          </a:p>
          <a:p>
            <a:pPr>
              <a:lnSpc>
                <a:spcPct val="150000"/>
              </a:lnSpc>
              <a:buFont typeface="Wingdings" pitchFamily="2" charset="2"/>
              <a:buChar char="Ø"/>
            </a:pPr>
            <a:r>
              <a:rPr lang="en-US" sz="2400" dirty="0"/>
              <a:t>AWS CodeBuild (future) for code level compliance</a:t>
            </a:r>
          </a:p>
          <a:p>
            <a:pPr>
              <a:lnSpc>
                <a:spcPct val="150000"/>
              </a:lnSpc>
              <a:buFont typeface="Wingdings" pitchFamily="2" charset="2"/>
              <a:buChar char="Ø"/>
            </a:pPr>
            <a:r>
              <a:rPr lang="en-US" sz="2400" dirty="0"/>
              <a:t>Build a posture management dashboard - AWS Security Hub </a:t>
            </a:r>
          </a:p>
          <a:p>
            <a:pPr>
              <a:buFont typeface="Wingdings" pitchFamily="2" charset="2"/>
              <a:buChar char="Ø"/>
            </a:pPr>
            <a:r>
              <a:rPr lang="en-US" sz="2400" dirty="0"/>
              <a:t>Regulatory Compliance: ( Over kill for Stock Trader)</a:t>
            </a:r>
          </a:p>
          <a:p>
            <a:pPr lvl="1"/>
            <a:r>
              <a:rPr lang="en-US" sz="2000" b="1" dirty="0"/>
              <a:t>IST 800 171 </a:t>
            </a:r>
            <a:r>
              <a:rPr lang="en-US" sz="2000" dirty="0"/>
              <a:t>- Operational Best Practices (AWS Config)</a:t>
            </a:r>
          </a:p>
          <a:p>
            <a:pPr lvl="1"/>
            <a:r>
              <a:rPr lang="en-US" sz="2000" b="1" dirty="0"/>
              <a:t>NIST SP 800-171 </a:t>
            </a:r>
            <a:r>
              <a:rPr lang="en-US" sz="2000" dirty="0"/>
              <a:t>- Controlled Unclassified Information? (AWS Audit Manager)</a:t>
            </a:r>
          </a:p>
          <a:p>
            <a:pPr lvl="1"/>
            <a:r>
              <a:rPr lang="en-US" sz="2000" b="1" dirty="0"/>
              <a:t>NIST 800-53 framework</a:t>
            </a:r>
            <a:endParaRPr lang="en-US" sz="2000" dirty="0"/>
          </a:p>
          <a:p>
            <a:pPr lvl="1"/>
            <a:r>
              <a:rPr lang="en-US" sz="2000" b="1" dirty="0"/>
              <a:t>PCI DSS - </a:t>
            </a:r>
            <a:r>
              <a:rPr lang="en-US" sz="2000" dirty="0"/>
              <a:t>(If stocks were actually traded using any payments card)</a:t>
            </a:r>
          </a:p>
          <a:p>
            <a:pPr lvl="1"/>
            <a:r>
              <a:rPr lang="en-US" sz="2000" b="1" dirty="0"/>
              <a:t>NISP SP 800-207 </a:t>
            </a:r>
            <a:r>
              <a:rPr lang="en-US" sz="2000" dirty="0"/>
              <a:t>- Zero Trust compliance</a:t>
            </a:r>
            <a:br>
              <a:rPr lang="en-US" sz="2000" dirty="0"/>
            </a:br>
            <a:endParaRPr lang="en-US" sz="2000" dirty="0"/>
          </a:p>
        </p:txBody>
      </p:sp>
      <p:sp>
        <p:nvSpPr>
          <p:cNvPr id="6" name="Title 1">
            <a:extLst>
              <a:ext uri="{FF2B5EF4-FFF2-40B4-BE49-F238E27FC236}">
                <a16:creationId xmlns:a16="http://schemas.microsoft.com/office/drawing/2014/main" id="{53126ADF-9BD0-CB44-8E24-75ECFD73F585}"/>
              </a:ext>
            </a:extLst>
          </p:cNvPr>
          <p:cNvSpPr>
            <a:spLocks noGrp="1"/>
          </p:cNvSpPr>
          <p:nvPr>
            <p:ph type="title"/>
          </p:nvPr>
        </p:nvSpPr>
        <p:spPr>
          <a:xfrm>
            <a:off x="243776" y="265839"/>
            <a:ext cx="11701272" cy="430887"/>
          </a:xfrm>
        </p:spPr>
        <p:txBody>
          <a:bodyPr/>
          <a:lstStyle/>
          <a:p>
            <a:r>
              <a:rPr lang="en-US" sz="2800" dirty="0"/>
              <a:t>Stock Trader Security &amp; Compliance Scope</a:t>
            </a:r>
          </a:p>
        </p:txBody>
      </p:sp>
    </p:spTree>
    <p:extLst>
      <p:ext uri="{BB962C8B-B14F-4D97-AF65-F5344CB8AC3E}">
        <p14:creationId xmlns:p14="http://schemas.microsoft.com/office/powerpoint/2010/main" val="76337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Postgres</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485404"/>
            <a:ext cx="5740400" cy="1754326"/>
          </a:xfrm>
          <a:prstGeom prst="rect">
            <a:avLst/>
          </a:prstGeom>
          <a:noFill/>
        </p:spPr>
        <p:txBody>
          <a:bodyPr wrap="square" rtlCol="0">
            <a:spAutoFit/>
          </a:bodyPr>
          <a:lstStyle/>
          <a:p>
            <a:pPr algn="r" defTabSz="914400"/>
            <a:r>
              <a:rPr lang="en-US" sz="1800" b="1" dirty="0">
                <a:latin typeface="Calibri" panose="020F0502020204030204"/>
              </a:rPr>
              <a:t>KD</a:t>
            </a:r>
            <a:r>
              <a:rPr lang="en-US" sz="1800" dirty="0">
                <a:solidFill>
                  <a:prstClr val="black"/>
                </a:solidFill>
                <a:latin typeface="Calibri" panose="020F0502020204030204"/>
              </a:rPr>
              <a:t>:	  </a:t>
            </a:r>
            <a:r>
              <a:rPr lang="en-US" sz="1800" dirty="0">
                <a:solidFill>
                  <a:srgbClr val="00FF00"/>
                </a:solidFill>
                <a:latin typeface="Calibri" panose="020F0502020204030204"/>
              </a:rPr>
              <a:t>$20.28</a:t>
            </a:r>
          </a:p>
          <a:p>
            <a:pPr algn="r" defTabSz="914400"/>
            <a:r>
              <a:rPr lang="en-US" sz="1800" b="1" dirty="0">
                <a:latin typeface="Calibri" panose="020F0502020204030204"/>
              </a:rPr>
              <a:t>IBM</a:t>
            </a:r>
            <a:r>
              <a:rPr lang="en-US" sz="1800" dirty="0">
                <a:solidFill>
                  <a:prstClr val="black"/>
                </a:solidFill>
                <a:latin typeface="Calibri" panose="020F0502020204030204"/>
              </a:rPr>
              <a:t>:	</a:t>
            </a:r>
            <a:r>
              <a:rPr lang="en-US" sz="1800" dirty="0">
                <a:latin typeface="Calibri" panose="020F0502020204030204"/>
              </a:rPr>
              <a:t>$183.76</a:t>
            </a:r>
          </a:p>
          <a:p>
            <a:pPr algn="r" defTabSz="914400"/>
            <a:r>
              <a:rPr lang="en-US" sz="1800" b="1" dirty="0">
                <a:solidFill>
                  <a:prstClr val="black"/>
                </a:solidFill>
                <a:latin typeface="Calibri" panose="020F0502020204030204"/>
              </a:rPr>
              <a:t>MSFT</a:t>
            </a:r>
            <a:r>
              <a:rPr lang="en-US" sz="1800" dirty="0">
                <a:solidFill>
                  <a:prstClr val="black"/>
                </a:solidFill>
                <a:latin typeface="Calibri" panose="020F0502020204030204"/>
              </a:rPr>
              <a:t>:	</a:t>
            </a:r>
            <a:r>
              <a:rPr lang="en-US" sz="1800" dirty="0">
                <a:solidFill>
                  <a:srgbClr val="00FF00"/>
                </a:solidFill>
                <a:latin typeface="Calibri" panose="020F0502020204030204"/>
              </a:rPr>
              <a:t>$406.02</a:t>
            </a:r>
          </a:p>
          <a:p>
            <a:pPr algn="r" defTabSz="914400"/>
            <a:r>
              <a:rPr lang="en-US" sz="1800" b="1" dirty="0">
                <a:latin typeface="Calibri" panose="020F0502020204030204"/>
              </a:rPr>
              <a:t>AMZN</a:t>
            </a:r>
            <a:r>
              <a:rPr lang="en-US" sz="1800" dirty="0">
                <a:solidFill>
                  <a:prstClr val="black"/>
                </a:solidFill>
                <a:latin typeface="Calibri" panose="020F0502020204030204"/>
              </a:rPr>
              <a:t>:</a:t>
            </a:r>
            <a:r>
              <a:rPr lang="en-US" sz="1800" dirty="0">
                <a:solidFill>
                  <a:srgbClr val="FF0000"/>
                </a:solidFill>
                <a:latin typeface="Calibri" panose="020F0502020204030204"/>
              </a:rPr>
              <a:t>	</a:t>
            </a:r>
            <a:r>
              <a:rPr lang="en-US" sz="1800" dirty="0">
                <a:latin typeface="Calibri" panose="020F0502020204030204"/>
              </a:rPr>
              <a:t>$168.94</a:t>
            </a:r>
          </a:p>
          <a:p>
            <a:pPr algn="r" defTabSz="914400"/>
            <a:r>
              <a:rPr lang="en-US" sz="1800" b="1" dirty="0">
                <a:latin typeface="Calibri" panose="020F0502020204030204"/>
              </a:rPr>
              <a:t>GOOG</a:t>
            </a:r>
            <a:r>
              <a:rPr lang="en-US" sz="1800" dirty="0">
                <a:latin typeface="Calibri" panose="020F0502020204030204"/>
              </a:rPr>
              <a:t>:	</a:t>
            </a:r>
            <a:r>
              <a:rPr lang="en-US" sz="1800" dirty="0">
                <a:solidFill>
                  <a:srgbClr val="FF0000"/>
                </a:solidFill>
                <a:latin typeface="Calibri" panose="020F0502020204030204"/>
              </a:rPr>
              <a:t>$145.38</a:t>
            </a:r>
          </a:p>
          <a:p>
            <a:pPr algn="r" defTabSz="914400"/>
            <a:r>
              <a:rPr lang="en-US" sz="1800" b="1" dirty="0">
                <a:latin typeface="Calibri" panose="020F0502020204030204"/>
              </a:rPr>
              <a:t>AAPL</a:t>
            </a:r>
            <a:r>
              <a:rPr lang="en-US" sz="1800" dirty="0">
                <a:latin typeface="Calibri" panose="020F0502020204030204"/>
              </a:rPr>
              <a:t>:	$186.44</a:t>
            </a:r>
          </a:p>
        </p:txBody>
      </p:sp>
    </p:spTree>
    <p:extLst>
      <p:ext uri="{BB962C8B-B14F-4D97-AF65-F5344CB8AC3E}">
        <p14:creationId xmlns:p14="http://schemas.microsoft.com/office/powerpoint/2010/main" val="3959974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415370"/>
          </a:xfrm>
        </p:spPr>
        <p:txBody>
          <a:bodyPr/>
          <a:lstStyle/>
          <a:p>
            <a:r>
              <a:rPr lang="en-US" sz="2699" dirty="0"/>
              <a:t>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87135" y="4633200"/>
            <a:ext cx="1142702" cy="685621"/>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857003"/>
            <a:ext cx="1142702" cy="685621"/>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866498" y="4129098"/>
            <a:ext cx="1074072" cy="685621"/>
          </a:xfrm>
          <a:prstGeom prst="roundRect">
            <a:avLst/>
          </a:prstGeom>
          <a:solidFill>
            <a:schemeClr val="accent6">
              <a:lumMod val="25000"/>
              <a:lumOff val="75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Polygon</a:t>
            </a:r>
          </a:p>
        </p:txBody>
      </p:sp>
      <p:sp>
        <p:nvSpPr>
          <p:cNvPr id="9" name="Rounded Rectangle 8"/>
          <p:cNvSpPr/>
          <p:nvPr/>
        </p:nvSpPr>
        <p:spPr>
          <a:xfrm>
            <a:off x="10905558" y="5049364"/>
            <a:ext cx="1005578" cy="68562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 / Teams</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2542624"/>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43364" y="1006802"/>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2043854" y="2552404"/>
            <a:ext cx="730804"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 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28415"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89583" y="242636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14741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flipV="1">
            <a:off x="5507038" y="4739779"/>
            <a:ext cx="1580478" cy="495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7961" y="4367545"/>
            <a:ext cx="701416" cy="215444"/>
          </a:xfrm>
          <a:prstGeom prst="rect">
            <a:avLst/>
          </a:prstGeom>
          <a:noFill/>
          <a:ln>
            <a:noFill/>
          </a:ln>
        </p:spPr>
        <p:txBody>
          <a:bodyPr wrap="square" lIns="0" tIns="0" rIns="0" bIns="0" rtlCol="0">
            <a:spAutoFit/>
          </a:bodyPr>
          <a:lstStyle/>
          <a:p>
            <a:pPr algn="ctr" defTabSz="913965">
              <a:defRPr/>
            </a:pPr>
            <a:r>
              <a:rPr lang="en-US" sz="1400" i="1" kern="0" spc="-30" dirty="0">
                <a:solidFill>
                  <a:prstClr val="black"/>
                </a:solidFill>
                <a:latin typeface="IBM Plex Sans" panose="020B0503050203000203" pitchFamily="34" charset="0"/>
                <a:cs typeface="Arial"/>
              </a:rPr>
              <a:t>JMS</a:t>
            </a:r>
          </a:p>
        </p:txBody>
      </p:sp>
      <p:sp>
        <p:nvSpPr>
          <p:cNvPr id="42" name="TextBox 41"/>
          <p:cNvSpPr txBox="1"/>
          <p:nvPr/>
        </p:nvSpPr>
        <p:spPr>
          <a:xfrm>
            <a:off x="5978285" y="1433625"/>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42135" y="2259399"/>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a:stCxn id="23" idx="3"/>
          </p:cNvCxnSpPr>
          <p:nvPr/>
        </p:nvCxnSpPr>
        <p:spPr>
          <a:xfrm>
            <a:off x="5492186" y="1376485"/>
            <a:ext cx="1609394" cy="4672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68627" y="6055528"/>
            <a:ext cx="1597078" cy="9469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58859" y="5757126"/>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86066" y="1349613"/>
            <a:ext cx="867944" cy="53500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373846" y="5735571"/>
            <a:ext cx="1194781"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500" dirty="0">
                <a:solidFill>
                  <a:prstClr val="white"/>
                </a:solidFill>
                <a:latin typeface="Arial"/>
              </a:rPr>
              <a:t>Notification</a:t>
            </a:r>
          </a:p>
        </p:txBody>
      </p:sp>
      <p:sp>
        <p:nvSpPr>
          <p:cNvPr id="61" name="TextBox 60">
            <a:extLst>
              <a:ext uri="{FF2B5EF4-FFF2-40B4-BE49-F238E27FC236}">
                <a16:creationId xmlns:a16="http://schemas.microsoft.com/office/drawing/2014/main" id="{CD8ACFFE-F6D1-E442-BE1E-639AA558E35A}"/>
              </a:ext>
            </a:extLst>
          </p:cNvPr>
          <p:cNvSpPr txBox="1"/>
          <p:nvPr/>
        </p:nvSpPr>
        <p:spPr>
          <a:xfrm>
            <a:off x="2947661" y="5533413"/>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5" name="TextBox 64">
            <a:extLst>
              <a:ext uri="{FF2B5EF4-FFF2-40B4-BE49-F238E27FC236}">
                <a16:creationId xmlns:a16="http://schemas.microsoft.com/office/drawing/2014/main" id="{D06C92DC-44E4-9E48-9D9B-A0C376868592}"/>
              </a:ext>
            </a:extLst>
          </p:cNvPr>
          <p:cNvSpPr txBox="1"/>
          <p:nvPr/>
        </p:nvSpPr>
        <p:spPr>
          <a:xfrm>
            <a:off x="6724922" y="1954050"/>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 (</a:t>
            </a:r>
            <a:r>
              <a:rPr lang="en-US" sz="1600" b="0" i="0" u="none" strike="noStrike" dirty="0">
                <a:solidFill>
                  <a:schemeClr val="bg1"/>
                </a:solidFill>
                <a:effectLst/>
                <a:latin typeface="Inter"/>
              </a:rPr>
              <a:t>𝕏</a:t>
            </a:r>
            <a:r>
              <a:rPr lang="en-US" sz="1799" dirty="0">
                <a:solidFill>
                  <a:prstClr val="white"/>
                </a:solidFill>
                <a:latin typeface="IBM Plex Sans" panose="020B0503050203000203" pitchFamily="34" charset="0"/>
              </a:rPr>
              <a:t>)</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6210530" y="6562930"/>
            <a:ext cx="469502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103801" y="4951074"/>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3513166" y="6099937"/>
            <a:ext cx="695114" cy="53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481728" y="5540858"/>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475122" y="427468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3093" y="5201671"/>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243355">
            <a:off x="5575850" y="5912931"/>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12556" y="4782873"/>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83313" y="6378715"/>
            <a:ext cx="1368936" cy="369332"/>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flavor</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flipV="1">
            <a:off x="5499562" y="2602210"/>
            <a:ext cx="1578912" cy="5862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3709701"/>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flipV="1">
            <a:off x="5538391" y="3451090"/>
            <a:ext cx="1537450" cy="3858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733888" y="3231093"/>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620436" y="195550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210042" y="4539511"/>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5437841"/>
            <a:ext cx="1517877" cy="1334857"/>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39511" y="353350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38722" y="5195568"/>
            <a:ext cx="1843693" cy="1600310"/>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Spring</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Red</a:t>
            </a:r>
            <a:r>
              <a:rPr lang="en-US" sz="1400" kern="0" spc="-30" dirty="0">
                <a:solidFill>
                  <a:prstClr val="black"/>
                </a:solidFill>
                <a:latin typeface="IBM Plex Sans" panose="020B0503050203000203" pitchFamily="34" charset="0"/>
                <a:cs typeface="Arial"/>
              </a:rPr>
              <a:t>: Quarkus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Purple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84565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3188464"/>
            <a:ext cx="960148" cy="6674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a:off x="3396712" y="3255211"/>
            <a:ext cx="990423" cy="17208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9507" y="2567747"/>
            <a:ext cx="706711" cy="369332"/>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Arial"/>
                <a:cs typeface="Arial"/>
              </a:rPr>
              <a:t>PUT </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03216" y="4473532"/>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834556" y="3737040"/>
            <a:ext cx="4954050" cy="54508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a:off x="3396712" y="3255211"/>
            <a:ext cx="999464" cy="79730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sp>
        <p:nvSpPr>
          <p:cNvPr id="129" name="TextBox 128">
            <a:extLst>
              <a:ext uri="{FF2B5EF4-FFF2-40B4-BE49-F238E27FC236}">
                <a16:creationId xmlns:a16="http://schemas.microsoft.com/office/drawing/2014/main" id="{9496FB39-A328-2448-B4EA-AE5BECAA77D5}"/>
              </a:ext>
            </a:extLst>
          </p:cNvPr>
          <p:cNvSpPr txBox="1"/>
          <p:nvPr/>
        </p:nvSpPr>
        <p:spPr>
          <a:xfrm rot="1745785">
            <a:off x="5984809" y="540454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507038" y="2941591"/>
            <a:ext cx="1628787" cy="8515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327600" y="2816409"/>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0235" y="106778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84446" y="3514346"/>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stCxn id="5" idx="3"/>
            <a:endCxn id="136" idx="1"/>
          </p:cNvCxnSpPr>
          <p:nvPr/>
        </p:nvCxnSpPr>
        <p:spPr>
          <a:xfrm>
            <a:off x="5529837" y="4976011"/>
            <a:ext cx="1635869" cy="9002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3566131">
            <a:off x="6595548" y="5078806"/>
            <a:ext cx="966290" cy="184666"/>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2521682"/>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633594" y="85952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44942" y="5010038"/>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8981984" y="2075131"/>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5995745" y="-2102598"/>
            <a:ext cx="474020" cy="6814788"/>
          </a:xfrm>
          <a:prstGeom prst="curvedConnector3">
            <a:avLst>
              <a:gd name="adj1" fmla="val 148226"/>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29837" y="4976011"/>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endCxn id="74" idx="0"/>
          </p:cNvCxnSpPr>
          <p:nvPr/>
        </p:nvCxnSpPr>
        <p:spPr>
          <a:xfrm rot="10800000" flipV="1">
            <a:off x="2886013" y="4552192"/>
            <a:ext cx="4192462" cy="1204934"/>
          </a:xfrm>
          <a:prstGeom prst="bentConnector2">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p:cNvCxnSpPr>
          <p:nvPr/>
        </p:nvCxnSpPr>
        <p:spPr>
          <a:xfrm>
            <a:off x="5464202" y="2507263"/>
            <a:ext cx="1726797" cy="3062480"/>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097278-D7AA-1292-6A26-4ED260B50999}"/>
              </a:ext>
            </a:extLst>
          </p:cNvPr>
          <p:cNvCxnSpPr>
            <a:cxnSpLocks/>
          </p:cNvCxnSpPr>
          <p:nvPr/>
        </p:nvCxnSpPr>
        <p:spPr>
          <a:xfrm>
            <a:off x="5545714" y="6219034"/>
            <a:ext cx="684055" cy="3681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E87E5C3-5AD9-B468-1AC0-07B839BC0487}"/>
              </a:ext>
            </a:extLst>
          </p:cNvPr>
          <p:cNvSpPr/>
          <p:nvPr/>
        </p:nvSpPr>
        <p:spPr>
          <a:xfrm>
            <a:off x="4349484" y="1033674"/>
            <a:ext cx="1142702" cy="685621"/>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Cash Account</a:t>
            </a:r>
          </a:p>
        </p:txBody>
      </p:sp>
      <p:cxnSp>
        <p:nvCxnSpPr>
          <p:cNvPr id="44" name="Straight Connector 43">
            <a:extLst>
              <a:ext uri="{FF2B5EF4-FFF2-40B4-BE49-F238E27FC236}">
                <a16:creationId xmlns:a16="http://schemas.microsoft.com/office/drawing/2014/main" id="{F7931D9A-CE81-2D4F-ED14-34E7AA4138F9}"/>
              </a:ext>
            </a:extLst>
          </p:cNvPr>
          <p:cNvCxnSpPr>
            <a:cxnSpLocks/>
            <a:stCxn id="6" idx="3"/>
          </p:cNvCxnSpPr>
          <p:nvPr/>
        </p:nvCxnSpPr>
        <p:spPr>
          <a:xfrm>
            <a:off x="5503703" y="2199814"/>
            <a:ext cx="3493765" cy="142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C774F45-EFFB-9A45-872A-FEEF67CDF38D}"/>
              </a:ext>
            </a:extLst>
          </p:cNvPr>
          <p:cNvCxnSpPr>
            <a:cxnSpLocks/>
          </p:cNvCxnSpPr>
          <p:nvPr/>
        </p:nvCxnSpPr>
        <p:spPr>
          <a:xfrm>
            <a:off x="8139258" y="1265138"/>
            <a:ext cx="995570" cy="8243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9C0BEA4-29AA-78F3-4A3A-D5C3AD51CA46}"/>
              </a:ext>
            </a:extLst>
          </p:cNvPr>
          <p:cNvCxnSpPr>
            <a:cxnSpLocks/>
          </p:cNvCxnSpPr>
          <p:nvPr/>
        </p:nvCxnSpPr>
        <p:spPr>
          <a:xfrm>
            <a:off x="5492186" y="1216744"/>
            <a:ext cx="2671312" cy="51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595FD99-39E1-1D4B-E138-4E375486817B}"/>
              </a:ext>
            </a:extLst>
          </p:cNvPr>
          <p:cNvCxnSpPr>
            <a:cxnSpLocks/>
            <a:endCxn id="23" idx="1"/>
          </p:cNvCxnSpPr>
          <p:nvPr/>
        </p:nvCxnSpPr>
        <p:spPr>
          <a:xfrm flipV="1">
            <a:off x="3394579" y="1376485"/>
            <a:ext cx="954905" cy="173881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Rounded Rectangle 110">
            <a:extLst>
              <a:ext uri="{FF2B5EF4-FFF2-40B4-BE49-F238E27FC236}">
                <a16:creationId xmlns:a16="http://schemas.microsoft.com/office/drawing/2014/main" id="{129B0B33-8C66-1890-A960-96B480D770DD}"/>
              </a:ext>
            </a:extLst>
          </p:cNvPr>
          <p:cNvSpPr/>
          <p:nvPr/>
        </p:nvSpPr>
        <p:spPr>
          <a:xfrm>
            <a:off x="10730262" y="1884875"/>
            <a:ext cx="1292251" cy="92754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Exchange Rate Service</a:t>
            </a:r>
          </a:p>
        </p:txBody>
      </p:sp>
      <p:cxnSp>
        <p:nvCxnSpPr>
          <p:cNvPr id="123" name="Straight Connector 122">
            <a:extLst>
              <a:ext uri="{FF2B5EF4-FFF2-40B4-BE49-F238E27FC236}">
                <a16:creationId xmlns:a16="http://schemas.microsoft.com/office/drawing/2014/main" id="{04D147B0-349E-ADAB-E4A2-094FD8676933}"/>
              </a:ext>
            </a:extLst>
          </p:cNvPr>
          <p:cNvCxnSpPr>
            <a:cxnSpLocks/>
          </p:cNvCxnSpPr>
          <p:nvPr/>
        </p:nvCxnSpPr>
        <p:spPr>
          <a:xfrm>
            <a:off x="5464202" y="1104251"/>
            <a:ext cx="2763487" cy="196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641E1E8-F87B-79A1-0C66-807003845601}"/>
              </a:ext>
            </a:extLst>
          </p:cNvPr>
          <p:cNvCxnSpPr>
            <a:cxnSpLocks/>
          </p:cNvCxnSpPr>
          <p:nvPr/>
        </p:nvCxnSpPr>
        <p:spPr>
          <a:xfrm>
            <a:off x="8203071" y="1123895"/>
            <a:ext cx="994624" cy="83667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0DEBFF2-95CD-7B2F-9C1F-636737BBDDF9}"/>
              </a:ext>
            </a:extLst>
          </p:cNvPr>
          <p:cNvCxnSpPr>
            <a:cxnSpLocks/>
          </p:cNvCxnSpPr>
          <p:nvPr/>
        </p:nvCxnSpPr>
        <p:spPr>
          <a:xfrm>
            <a:off x="9178699" y="1923961"/>
            <a:ext cx="1559559" cy="7496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82B195B-886F-BC20-7ABB-6108AA8AE51C}"/>
              </a:ext>
            </a:extLst>
          </p:cNvPr>
          <p:cNvCxnSpPr>
            <a:cxnSpLocks/>
          </p:cNvCxnSpPr>
          <p:nvPr/>
        </p:nvCxnSpPr>
        <p:spPr>
          <a:xfrm flipV="1">
            <a:off x="5507038" y="4293693"/>
            <a:ext cx="380703" cy="36531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D7174A7A-78AE-176E-3F0D-B9CEA668F309}"/>
              </a:ext>
            </a:extLst>
          </p:cNvPr>
          <p:cNvSpPr/>
          <p:nvPr/>
        </p:nvSpPr>
        <p:spPr>
          <a:xfrm>
            <a:off x="215428" y="2910126"/>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Mobile</a:t>
            </a:r>
            <a:endParaRPr lang="en-US" sz="1899" dirty="0">
              <a:solidFill>
                <a:prstClr val="white"/>
              </a:solidFill>
              <a:latin typeface="Arial"/>
            </a:endParaRPr>
          </a:p>
        </p:txBody>
      </p:sp>
      <p:cxnSp>
        <p:nvCxnSpPr>
          <p:cNvPr id="7" name="Straight Connector 6">
            <a:extLst>
              <a:ext uri="{FF2B5EF4-FFF2-40B4-BE49-F238E27FC236}">
                <a16:creationId xmlns:a16="http://schemas.microsoft.com/office/drawing/2014/main" id="{B0C9A493-AD93-5427-86FA-E30EDA0D4A92}"/>
              </a:ext>
            </a:extLst>
          </p:cNvPr>
          <p:cNvCxnSpPr>
            <a:cxnSpLocks/>
            <a:stCxn id="3" idx="3"/>
            <a:endCxn id="97" idx="1"/>
          </p:cNvCxnSpPr>
          <p:nvPr/>
        </p:nvCxnSpPr>
        <p:spPr>
          <a:xfrm>
            <a:off x="1358130" y="3252937"/>
            <a:ext cx="895880" cy="227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FD348E8-4229-B92B-CF07-0F17EE8902C2}"/>
              </a:ext>
            </a:extLst>
          </p:cNvPr>
          <p:cNvSpPr txBox="1"/>
          <p:nvPr/>
        </p:nvSpPr>
        <p:spPr>
          <a:xfrm>
            <a:off x="9268053" y="4285831"/>
            <a:ext cx="550152" cy="215444"/>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In EC2</a:t>
            </a:r>
          </a:p>
        </p:txBody>
      </p:sp>
      <p:sp>
        <p:nvSpPr>
          <p:cNvPr id="41" name="Rounded Rectangle 40">
            <a:extLst>
              <a:ext uri="{FF2B5EF4-FFF2-40B4-BE49-F238E27FC236}">
                <a16:creationId xmlns:a16="http://schemas.microsoft.com/office/drawing/2014/main" id="{CCDD0CB3-F5D3-6288-5345-739536E5578C}"/>
              </a:ext>
            </a:extLst>
          </p:cNvPr>
          <p:cNvSpPr/>
          <p:nvPr/>
        </p:nvSpPr>
        <p:spPr>
          <a:xfrm>
            <a:off x="243364" y="1960567"/>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Gatling</a:t>
            </a:r>
            <a:endParaRPr lang="en-US" sz="1899" dirty="0">
              <a:solidFill>
                <a:prstClr val="white"/>
              </a:solidFill>
              <a:latin typeface="Arial"/>
            </a:endParaRPr>
          </a:p>
        </p:txBody>
      </p:sp>
      <p:cxnSp>
        <p:nvCxnSpPr>
          <p:cNvPr id="45" name="Straight Connector 44">
            <a:extLst>
              <a:ext uri="{FF2B5EF4-FFF2-40B4-BE49-F238E27FC236}">
                <a16:creationId xmlns:a16="http://schemas.microsoft.com/office/drawing/2014/main" id="{1D332BE2-B973-50EE-EA78-F948FACAD20C}"/>
              </a:ext>
            </a:extLst>
          </p:cNvPr>
          <p:cNvCxnSpPr>
            <a:cxnSpLocks/>
            <a:stCxn id="41" idx="3"/>
            <a:endCxn id="50" idx="1"/>
          </p:cNvCxnSpPr>
          <p:nvPr/>
        </p:nvCxnSpPr>
        <p:spPr>
          <a:xfrm flipV="1">
            <a:off x="1386066" y="1884617"/>
            <a:ext cx="867944" cy="41876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41703"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      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10232764" cy="430759"/>
          </a:xfrm>
        </p:spPr>
        <p:txBody>
          <a:bodyPr/>
          <a:lstStyle/>
          <a:p>
            <a:r>
              <a:rPr lang="en-US" sz="2799" dirty="0">
                <a:latin typeface="IBM Plex Sans" panose="020B0503050203000203" pitchFamily="34" charset="0"/>
              </a:rPr>
              <a:t>Stock Trader using hyperscaler services – AWS – CQRS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63394" y="2540859"/>
            <a:ext cx="903688"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a:p>
            <a:pPr algn="r" defTabSz="913965">
              <a:defRPr/>
            </a:pPr>
            <a:r>
              <a:rPr lang="en-US" sz="1200" i="1" kern="0" spc="-30" dirty="0">
                <a:solidFill>
                  <a:prstClr val="black"/>
                </a:solidFill>
                <a:latin typeface="Arial"/>
                <a:cs typeface="Arial"/>
              </a:rPr>
              <a:t>PUT/DELETE</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11533" y="2294537"/>
            <a:ext cx="657552"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Pub/Sub</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38535" y="2768837"/>
            <a:ext cx="288219" cy="18466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682569" y="2181946"/>
            <a:ext cx="558807"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JCache</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665854" y="123399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7089"/>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102089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 name="Straight Connector 2">
            <a:extLst>
              <a:ext uri="{FF2B5EF4-FFF2-40B4-BE49-F238E27FC236}">
                <a16:creationId xmlns:a16="http://schemas.microsoft.com/office/drawing/2014/main" id="{3C6E5718-8577-969D-9EAC-47249FD67C84}"/>
              </a:ext>
            </a:extLst>
          </p:cNvPr>
          <p:cNvCxnSpPr>
            <a:cxnSpLocks/>
          </p:cNvCxnSpPr>
          <p:nvPr/>
        </p:nvCxnSpPr>
        <p:spPr>
          <a:xfrm flipH="1">
            <a:off x="5495745" y="2964433"/>
            <a:ext cx="1758415" cy="772607"/>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E41D54-2DBA-A2AE-4DF3-F0DA30E2B5AE}"/>
              </a:ext>
            </a:extLst>
          </p:cNvPr>
          <p:cNvCxnSpPr>
            <a:cxnSpLocks/>
          </p:cNvCxnSpPr>
          <p:nvPr/>
        </p:nvCxnSpPr>
        <p:spPr>
          <a:xfrm flipH="1">
            <a:off x="3375930" y="2612601"/>
            <a:ext cx="3681762" cy="34096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E57E04-BC53-0219-020C-99DA0D283123}"/>
              </a:ext>
            </a:extLst>
          </p:cNvPr>
          <p:cNvCxnSpPr>
            <a:cxnSpLocks/>
          </p:cNvCxnSpPr>
          <p:nvPr/>
        </p:nvCxnSpPr>
        <p:spPr>
          <a:xfrm flipV="1">
            <a:off x="3293563" y="987468"/>
            <a:ext cx="1067437" cy="19117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78E9764-7AA1-EFB0-4C7C-3D5F1ED0D6FF}"/>
              </a:ext>
            </a:extLst>
          </p:cNvPr>
          <p:cNvCxnSpPr>
            <a:cxnSpLocks/>
          </p:cNvCxnSpPr>
          <p:nvPr/>
        </p:nvCxnSpPr>
        <p:spPr>
          <a:xfrm>
            <a:off x="4334729" y="1008128"/>
            <a:ext cx="4733478" cy="1405947"/>
          </a:xfrm>
          <a:prstGeom prst="bentConnector3">
            <a:avLst>
              <a:gd name="adj1" fmla="val 91489"/>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52" name="TextBox 51">
            <a:extLst>
              <a:ext uri="{FF2B5EF4-FFF2-40B4-BE49-F238E27FC236}">
                <a16:creationId xmlns:a16="http://schemas.microsoft.com/office/drawing/2014/main" id="{5ADDBF68-1CC4-AC55-4B05-752B98CD5710}"/>
              </a:ext>
            </a:extLst>
          </p:cNvPr>
          <p:cNvSpPr txBox="1"/>
          <p:nvPr/>
        </p:nvSpPr>
        <p:spPr>
          <a:xfrm>
            <a:off x="8647507" y="2515614"/>
            <a:ext cx="305853" cy="18466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p:txBody>
      </p:sp>
      <p:sp>
        <p:nvSpPr>
          <p:cNvPr id="55" name="TextBox 54">
            <a:extLst>
              <a:ext uri="{FF2B5EF4-FFF2-40B4-BE49-F238E27FC236}">
                <a16:creationId xmlns:a16="http://schemas.microsoft.com/office/drawing/2014/main" id="{46CAC380-DCE9-8463-29DC-FB2EFCF848E9}"/>
              </a:ext>
            </a:extLst>
          </p:cNvPr>
          <p:cNvSpPr txBox="1"/>
          <p:nvPr/>
        </p:nvSpPr>
        <p:spPr>
          <a:xfrm>
            <a:off x="2958533" y="2521191"/>
            <a:ext cx="447238"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Query</a:t>
            </a:r>
          </a:p>
        </p:txBody>
      </p:sp>
      <p:sp>
        <p:nvSpPr>
          <p:cNvPr id="57" name="TextBox 56">
            <a:extLst>
              <a:ext uri="{FF2B5EF4-FFF2-40B4-BE49-F238E27FC236}">
                <a16:creationId xmlns:a16="http://schemas.microsoft.com/office/drawing/2014/main" id="{90C117C6-B2BF-1D97-A4D2-2ECCBB53F844}"/>
              </a:ext>
            </a:extLst>
          </p:cNvPr>
          <p:cNvSpPr txBox="1"/>
          <p:nvPr/>
        </p:nvSpPr>
        <p:spPr>
          <a:xfrm>
            <a:off x="3554509" y="2673863"/>
            <a:ext cx="793807"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Command</a:t>
            </a:r>
          </a:p>
        </p:txBody>
      </p:sp>
    </p:spTree>
    <p:extLst>
      <p:ext uri="{BB962C8B-B14F-4D97-AF65-F5344CB8AC3E}">
        <p14:creationId xmlns:p14="http://schemas.microsoft.com/office/powerpoint/2010/main" val="224782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141">
            <a:extLst>
              <a:ext uri="{FF2B5EF4-FFF2-40B4-BE49-F238E27FC236}">
                <a16:creationId xmlns:a16="http://schemas.microsoft.com/office/drawing/2014/main" id="{F2A268A4-0275-456D-9568-12039C7B29C1}"/>
              </a:ext>
            </a:extLst>
          </p:cNvPr>
          <p:cNvPicPr>
            <a:picLocks noChangeAspect="1"/>
          </p:cNvPicPr>
          <p:nvPr/>
        </p:nvPicPr>
        <p:blipFill>
          <a:blip r:embed="rId2"/>
          <a:stretch>
            <a:fillRect/>
          </a:stretch>
        </p:blipFill>
        <p:spPr>
          <a:xfrm>
            <a:off x="6919917" y="349817"/>
            <a:ext cx="2609170" cy="5579479"/>
          </a:xfrm>
          <a:prstGeom prst="rect">
            <a:avLst/>
          </a:prstGeom>
        </p:spPr>
      </p:pic>
      <p:pic>
        <p:nvPicPr>
          <p:cNvPr id="140" name="Picture 139">
            <a:extLst>
              <a:ext uri="{FF2B5EF4-FFF2-40B4-BE49-F238E27FC236}">
                <a16:creationId xmlns:a16="http://schemas.microsoft.com/office/drawing/2014/main" id="{3DF5008E-FEF9-4BA7-8345-9AEE25B8761D}"/>
              </a:ext>
            </a:extLst>
          </p:cNvPr>
          <p:cNvPicPr>
            <a:picLocks noChangeAspect="1"/>
          </p:cNvPicPr>
          <p:nvPr/>
        </p:nvPicPr>
        <p:blipFill>
          <a:blip r:embed="rId3"/>
          <a:stretch>
            <a:fillRect/>
          </a:stretch>
        </p:blipFill>
        <p:spPr>
          <a:xfrm>
            <a:off x="3557152" y="394491"/>
            <a:ext cx="3073698" cy="5609704"/>
          </a:xfrm>
          <a:prstGeom prst="rect">
            <a:avLst/>
          </a:prstGeom>
        </p:spPr>
      </p:pic>
      <p:pic>
        <p:nvPicPr>
          <p:cNvPr id="100" name="Picture 99">
            <a:extLst>
              <a:ext uri="{FF2B5EF4-FFF2-40B4-BE49-F238E27FC236}">
                <a16:creationId xmlns:a16="http://schemas.microsoft.com/office/drawing/2014/main" id="{EA62FAC0-F6CD-49E6-883F-CC8A580AA586}"/>
              </a:ext>
            </a:extLst>
          </p:cNvPr>
          <p:cNvPicPr>
            <a:picLocks noChangeAspect="1"/>
          </p:cNvPicPr>
          <p:nvPr/>
        </p:nvPicPr>
        <p:blipFill>
          <a:blip r:embed="rId4"/>
          <a:stretch>
            <a:fillRect/>
          </a:stretch>
        </p:blipFill>
        <p:spPr>
          <a:xfrm>
            <a:off x="6433329" y="806760"/>
            <a:ext cx="3340026" cy="2139053"/>
          </a:xfrm>
          <a:prstGeom prst="rect">
            <a:avLst/>
          </a:prstGeom>
        </p:spPr>
      </p:pic>
      <p:sp>
        <p:nvSpPr>
          <p:cNvPr id="2" name="Slide Number Placeholder 1">
            <a:extLst>
              <a:ext uri="{FF2B5EF4-FFF2-40B4-BE49-F238E27FC236}">
                <a16:creationId xmlns:a16="http://schemas.microsoft.com/office/drawing/2014/main" id="{A95C327E-088D-48B1-84A2-688315DDDFE6}"/>
              </a:ext>
            </a:extLst>
          </p:cNvPr>
          <p:cNvSpPr>
            <a:spLocks noGrp="1"/>
          </p:cNvSpPr>
          <p:nvPr>
            <p:ph type="sldNum" sz="quarter" idx="10"/>
          </p:nvPr>
        </p:nvSpPr>
        <p:spPr>
          <a:xfrm>
            <a:off x="9778962" y="6352481"/>
            <a:ext cx="947695" cy="177388"/>
          </a:xfrm>
        </p:spPr>
        <p:txBody>
          <a:bodyPr/>
          <a:lstStyle/>
          <a:p>
            <a:pPr algn="ctr"/>
            <a:r>
              <a:rPr lang="en-US" sz="1000" dirty="0"/>
              <a:t>IM services</a:t>
            </a:r>
          </a:p>
        </p:txBody>
      </p:sp>
      <p:pic>
        <p:nvPicPr>
          <p:cNvPr id="9" name="Picture 8">
            <a:extLst>
              <a:ext uri="{FF2B5EF4-FFF2-40B4-BE49-F238E27FC236}">
                <a16:creationId xmlns:a16="http://schemas.microsoft.com/office/drawing/2014/main" id="{54E90D23-428F-4083-9564-72F9C5088271}"/>
              </a:ext>
            </a:extLst>
          </p:cNvPr>
          <p:cNvPicPr>
            <a:picLocks noChangeAspect="1"/>
          </p:cNvPicPr>
          <p:nvPr/>
        </p:nvPicPr>
        <p:blipFill>
          <a:blip r:embed="rId5"/>
          <a:stretch>
            <a:fillRect/>
          </a:stretch>
        </p:blipFill>
        <p:spPr>
          <a:xfrm>
            <a:off x="234238" y="689746"/>
            <a:ext cx="1127197" cy="897583"/>
          </a:xfrm>
          <a:prstGeom prst="rect">
            <a:avLst/>
          </a:prstGeom>
        </p:spPr>
      </p:pic>
      <p:pic>
        <p:nvPicPr>
          <p:cNvPr id="11" name="Picture 10">
            <a:extLst>
              <a:ext uri="{FF2B5EF4-FFF2-40B4-BE49-F238E27FC236}">
                <a16:creationId xmlns:a16="http://schemas.microsoft.com/office/drawing/2014/main" id="{D96CC7B3-7C8E-4222-A1BB-190732999C77}"/>
              </a:ext>
            </a:extLst>
          </p:cNvPr>
          <p:cNvPicPr>
            <a:picLocks noChangeAspect="1"/>
          </p:cNvPicPr>
          <p:nvPr/>
        </p:nvPicPr>
        <p:blipFill>
          <a:blip r:embed="rId6"/>
          <a:stretch>
            <a:fillRect/>
          </a:stretch>
        </p:blipFill>
        <p:spPr>
          <a:xfrm>
            <a:off x="2431416" y="790317"/>
            <a:ext cx="691970" cy="660228"/>
          </a:xfrm>
          <a:prstGeom prst="rect">
            <a:avLst/>
          </a:prstGeom>
        </p:spPr>
      </p:pic>
      <p:pic>
        <p:nvPicPr>
          <p:cNvPr id="13" name="Picture 12">
            <a:extLst>
              <a:ext uri="{FF2B5EF4-FFF2-40B4-BE49-F238E27FC236}">
                <a16:creationId xmlns:a16="http://schemas.microsoft.com/office/drawing/2014/main" id="{D17F6F20-92CA-4F9B-9368-4AE3720872E8}"/>
              </a:ext>
            </a:extLst>
          </p:cNvPr>
          <p:cNvPicPr>
            <a:picLocks noChangeAspect="1"/>
          </p:cNvPicPr>
          <p:nvPr/>
        </p:nvPicPr>
        <p:blipFill>
          <a:blip r:embed="rId7"/>
          <a:stretch>
            <a:fillRect/>
          </a:stretch>
        </p:blipFill>
        <p:spPr>
          <a:xfrm>
            <a:off x="3123386" y="1434969"/>
            <a:ext cx="717363" cy="152360"/>
          </a:xfrm>
          <a:prstGeom prst="rect">
            <a:avLst/>
          </a:prstGeom>
        </p:spPr>
      </p:pic>
      <p:pic>
        <p:nvPicPr>
          <p:cNvPr id="15" name="Picture 14">
            <a:extLst>
              <a:ext uri="{FF2B5EF4-FFF2-40B4-BE49-F238E27FC236}">
                <a16:creationId xmlns:a16="http://schemas.microsoft.com/office/drawing/2014/main" id="{F65E60BF-4105-4AC9-8343-44A0EAE15F0D}"/>
              </a:ext>
            </a:extLst>
          </p:cNvPr>
          <p:cNvPicPr>
            <a:picLocks noChangeAspect="1"/>
          </p:cNvPicPr>
          <p:nvPr/>
        </p:nvPicPr>
        <p:blipFill>
          <a:blip r:embed="rId8"/>
          <a:stretch>
            <a:fillRect/>
          </a:stretch>
        </p:blipFill>
        <p:spPr>
          <a:xfrm>
            <a:off x="3840749" y="1174686"/>
            <a:ext cx="584048" cy="672925"/>
          </a:xfrm>
          <a:prstGeom prst="rect">
            <a:avLst/>
          </a:prstGeom>
        </p:spPr>
      </p:pic>
      <p:pic>
        <p:nvPicPr>
          <p:cNvPr id="17" name="Picture 16">
            <a:extLst>
              <a:ext uri="{FF2B5EF4-FFF2-40B4-BE49-F238E27FC236}">
                <a16:creationId xmlns:a16="http://schemas.microsoft.com/office/drawing/2014/main" id="{6521F239-0A5E-411C-A4E5-999020A759D8}"/>
              </a:ext>
            </a:extLst>
          </p:cNvPr>
          <p:cNvPicPr>
            <a:picLocks noChangeAspect="1"/>
          </p:cNvPicPr>
          <p:nvPr/>
        </p:nvPicPr>
        <p:blipFill>
          <a:blip r:embed="rId9"/>
          <a:stretch>
            <a:fillRect/>
          </a:stretch>
        </p:blipFill>
        <p:spPr>
          <a:xfrm>
            <a:off x="3872491" y="2503872"/>
            <a:ext cx="590396" cy="672925"/>
          </a:xfrm>
          <a:prstGeom prst="rect">
            <a:avLst/>
          </a:prstGeom>
        </p:spPr>
      </p:pic>
      <p:pic>
        <p:nvPicPr>
          <p:cNvPr id="19" name="Picture 18">
            <a:extLst>
              <a:ext uri="{FF2B5EF4-FFF2-40B4-BE49-F238E27FC236}">
                <a16:creationId xmlns:a16="http://schemas.microsoft.com/office/drawing/2014/main" id="{5B8257C5-2D09-40BF-9D3D-CCA7F566A4DA}"/>
              </a:ext>
            </a:extLst>
          </p:cNvPr>
          <p:cNvPicPr>
            <a:picLocks noChangeAspect="1"/>
          </p:cNvPicPr>
          <p:nvPr/>
        </p:nvPicPr>
        <p:blipFill>
          <a:blip r:embed="rId10"/>
          <a:stretch>
            <a:fillRect/>
          </a:stretch>
        </p:blipFill>
        <p:spPr>
          <a:xfrm>
            <a:off x="2539338" y="3664472"/>
            <a:ext cx="607566" cy="658197"/>
          </a:xfrm>
          <a:prstGeom prst="rect">
            <a:avLst/>
          </a:prstGeom>
        </p:spPr>
      </p:pic>
      <p:pic>
        <p:nvPicPr>
          <p:cNvPr id="21" name="Picture 20">
            <a:extLst>
              <a:ext uri="{FF2B5EF4-FFF2-40B4-BE49-F238E27FC236}">
                <a16:creationId xmlns:a16="http://schemas.microsoft.com/office/drawing/2014/main" id="{14FDAB53-A070-46DB-931E-24F9D382B20D}"/>
              </a:ext>
            </a:extLst>
          </p:cNvPr>
          <p:cNvPicPr>
            <a:picLocks noChangeAspect="1"/>
          </p:cNvPicPr>
          <p:nvPr/>
        </p:nvPicPr>
        <p:blipFill>
          <a:blip r:embed="rId11"/>
          <a:stretch>
            <a:fillRect/>
          </a:stretch>
        </p:blipFill>
        <p:spPr>
          <a:xfrm>
            <a:off x="3853446" y="3651776"/>
            <a:ext cx="609441" cy="672925"/>
          </a:xfrm>
          <a:prstGeom prst="rect">
            <a:avLst/>
          </a:prstGeom>
        </p:spPr>
      </p:pic>
      <p:pic>
        <p:nvPicPr>
          <p:cNvPr id="23" name="Picture 22">
            <a:extLst>
              <a:ext uri="{FF2B5EF4-FFF2-40B4-BE49-F238E27FC236}">
                <a16:creationId xmlns:a16="http://schemas.microsoft.com/office/drawing/2014/main" id="{0925C1C4-7FB5-4FC3-8CBC-F33939BEE582}"/>
              </a:ext>
            </a:extLst>
          </p:cNvPr>
          <p:cNvPicPr>
            <a:picLocks noChangeAspect="1"/>
          </p:cNvPicPr>
          <p:nvPr/>
        </p:nvPicPr>
        <p:blipFill>
          <a:blip r:embed="rId12"/>
          <a:stretch>
            <a:fillRect/>
          </a:stretch>
        </p:blipFill>
        <p:spPr>
          <a:xfrm>
            <a:off x="3167825" y="3842227"/>
            <a:ext cx="666576" cy="152360"/>
          </a:xfrm>
          <a:prstGeom prst="rect">
            <a:avLst/>
          </a:prstGeom>
        </p:spPr>
      </p:pic>
      <p:pic>
        <p:nvPicPr>
          <p:cNvPr id="25" name="Picture 24">
            <a:extLst>
              <a:ext uri="{FF2B5EF4-FFF2-40B4-BE49-F238E27FC236}">
                <a16:creationId xmlns:a16="http://schemas.microsoft.com/office/drawing/2014/main" id="{1CF08AE2-0F4D-44DE-9034-11FB76A4954A}"/>
              </a:ext>
            </a:extLst>
          </p:cNvPr>
          <p:cNvPicPr>
            <a:picLocks noChangeAspect="1"/>
          </p:cNvPicPr>
          <p:nvPr/>
        </p:nvPicPr>
        <p:blipFill>
          <a:blip r:embed="rId13"/>
          <a:stretch>
            <a:fillRect/>
          </a:stretch>
        </p:blipFill>
        <p:spPr>
          <a:xfrm>
            <a:off x="4075638" y="3129624"/>
            <a:ext cx="165057" cy="522152"/>
          </a:xfrm>
          <a:prstGeom prst="rect">
            <a:avLst/>
          </a:prstGeom>
        </p:spPr>
      </p:pic>
      <p:pic>
        <p:nvPicPr>
          <p:cNvPr id="27" name="Picture 26">
            <a:extLst>
              <a:ext uri="{FF2B5EF4-FFF2-40B4-BE49-F238E27FC236}">
                <a16:creationId xmlns:a16="http://schemas.microsoft.com/office/drawing/2014/main" id="{FE6014C0-8E1A-4C36-B902-8ACFD774A9A8}"/>
              </a:ext>
            </a:extLst>
          </p:cNvPr>
          <p:cNvPicPr>
            <a:picLocks noChangeAspect="1"/>
          </p:cNvPicPr>
          <p:nvPr/>
        </p:nvPicPr>
        <p:blipFill>
          <a:blip r:embed="rId14"/>
          <a:stretch>
            <a:fillRect/>
          </a:stretch>
        </p:blipFill>
        <p:spPr>
          <a:xfrm>
            <a:off x="3742349" y="4962835"/>
            <a:ext cx="831633" cy="653880"/>
          </a:xfrm>
          <a:prstGeom prst="rect">
            <a:avLst/>
          </a:prstGeom>
        </p:spPr>
      </p:pic>
      <p:pic>
        <p:nvPicPr>
          <p:cNvPr id="29" name="Picture 28">
            <a:extLst>
              <a:ext uri="{FF2B5EF4-FFF2-40B4-BE49-F238E27FC236}">
                <a16:creationId xmlns:a16="http://schemas.microsoft.com/office/drawing/2014/main" id="{76613A87-A91F-4A02-A83A-08FFD797787F}"/>
              </a:ext>
            </a:extLst>
          </p:cNvPr>
          <p:cNvPicPr>
            <a:picLocks noChangeAspect="1"/>
          </p:cNvPicPr>
          <p:nvPr/>
        </p:nvPicPr>
        <p:blipFill>
          <a:blip r:embed="rId15"/>
          <a:stretch>
            <a:fillRect/>
          </a:stretch>
        </p:blipFill>
        <p:spPr>
          <a:xfrm>
            <a:off x="4758085" y="4594505"/>
            <a:ext cx="1599783" cy="1047477"/>
          </a:xfrm>
          <a:prstGeom prst="rect">
            <a:avLst/>
          </a:prstGeom>
        </p:spPr>
      </p:pic>
      <p:pic>
        <p:nvPicPr>
          <p:cNvPr id="31" name="Picture 30">
            <a:extLst>
              <a:ext uri="{FF2B5EF4-FFF2-40B4-BE49-F238E27FC236}">
                <a16:creationId xmlns:a16="http://schemas.microsoft.com/office/drawing/2014/main" id="{A9911136-59C6-4C72-BCBD-B3CFDB61B09D}"/>
              </a:ext>
            </a:extLst>
          </p:cNvPr>
          <p:cNvPicPr>
            <a:picLocks noChangeAspect="1"/>
          </p:cNvPicPr>
          <p:nvPr/>
        </p:nvPicPr>
        <p:blipFill>
          <a:blip r:embed="rId16"/>
          <a:stretch>
            <a:fillRect/>
          </a:stretch>
        </p:blipFill>
        <p:spPr>
          <a:xfrm>
            <a:off x="4075637" y="1788536"/>
            <a:ext cx="165058" cy="672926"/>
          </a:xfrm>
          <a:prstGeom prst="rect">
            <a:avLst/>
          </a:prstGeom>
        </p:spPr>
      </p:pic>
      <p:pic>
        <p:nvPicPr>
          <p:cNvPr id="33" name="Picture 32">
            <a:extLst>
              <a:ext uri="{FF2B5EF4-FFF2-40B4-BE49-F238E27FC236}">
                <a16:creationId xmlns:a16="http://schemas.microsoft.com/office/drawing/2014/main" id="{0E42A479-CDB3-46C1-B9CC-3C0BADB295B2}"/>
              </a:ext>
            </a:extLst>
          </p:cNvPr>
          <p:cNvPicPr>
            <a:picLocks noChangeAspect="1"/>
          </p:cNvPicPr>
          <p:nvPr/>
        </p:nvPicPr>
        <p:blipFill>
          <a:blip r:embed="rId17"/>
          <a:stretch>
            <a:fillRect/>
          </a:stretch>
        </p:blipFill>
        <p:spPr>
          <a:xfrm>
            <a:off x="4693047" y="5979741"/>
            <a:ext cx="666576" cy="590396"/>
          </a:xfrm>
          <a:prstGeom prst="rect">
            <a:avLst/>
          </a:prstGeom>
        </p:spPr>
      </p:pic>
      <p:pic>
        <p:nvPicPr>
          <p:cNvPr id="35" name="Picture 34">
            <a:extLst>
              <a:ext uri="{FF2B5EF4-FFF2-40B4-BE49-F238E27FC236}">
                <a16:creationId xmlns:a16="http://schemas.microsoft.com/office/drawing/2014/main" id="{A8F30950-8338-4563-8AFD-7AFE35B0B7C4}"/>
              </a:ext>
            </a:extLst>
          </p:cNvPr>
          <p:cNvPicPr>
            <a:picLocks noChangeAspect="1"/>
          </p:cNvPicPr>
          <p:nvPr/>
        </p:nvPicPr>
        <p:blipFill>
          <a:blip r:embed="rId18"/>
          <a:stretch>
            <a:fillRect/>
          </a:stretch>
        </p:blipFill>
        <p:spPr>
          <a:xfrm>
            <a:off x="5226308" y="3922598"/>
            <a:ext cx="685621" cy="672925"/>
          </a:xfrm>
          <a:prstGeom prst="rect">
            <a:avLst/>
          </a:prstGeom>
        </p:spPr>
      </p:pic>
      <p:pic>
        <p:nvPicPr>
          <p:cNvPr id="37" name="Picture 36">
            <a:extLst>
              <a:ext uri="{FF2B5EF4-FFF2-40B4-BE49-F238E27FC236}">
                <a16:creationId xmlns:a16="http://schemas.microsoft.com/office/drawing/2014/main" id="{AE3B30A9-DA87-47C0-9E39-1FC211C36231}"/>
              </a:ext>
            </a:extLst>
          </p:cNvPr>
          <p:cNvPicPr>
            <a:picLocks noChangeAspect="1"/>
          </p:cNvPicPr>
          <p:nvPr/>
        </p:nvPicPr>
        <p:blipFill>
          <a:blip r:embed="rId19"/>
          <a:stretch>
            <a:fillRect/>
          </a:stretch>
        </p:blipFill>
        <p:spPr>
          <a:xfrm>
            <a:off x="5160289" y="2067967"/>
            <a:ext cx="622138" cy="857027"/>
          </a:xfrm>
          <a:prstGeom prst="rect">
            <a:avLst/>
          </a:prstGeom>
        </p:spPr>
      </p:pic>
      <p:pic>
        <p:nvPicPr>
          <p:cNvPr id="42" name="Picture 41">
            <a:extLst>
              <a:ext uri="{FF2B5EF4-FFF2-40B4-BE49-F238E27FC236}">
                <a16:creationId xmlns:a16="http://schemas.microsoft.com/office/drawing/2014/main" id="{BCFD7049-A946-41FF-A502-AA512660424B}"/>
              </a:ext>
            </a:extLst>
          </p:cNvPr>
          <p:cNvPicPr>
            <a:picLocks noChangeAspect="1"/>
          </p:cNvPicPr>
          <p:nvPr/>
        </p:nvPicPr>
        <p:blipFill>
          <a:blip r:embed="rId13"/>
          <a:stretch>
            <a:fillRect/>
          </a:stretch>
        </p:blipFill>
        <p:spPr>
          <a:xfrm rot="3885660">
            <a:off x="4692677" y="2057536"/>
            <a:ext cx="298753" cy="853811"/>
          </a:xfrm>
          <a:prstGeom prst="rect">
            <a:avLst/>
          </a:prstGeom>
        </p:spPr>
      </p:pic>
      <p:pic>
        <p:nvPicPr>
          <p:cNvPr id="54" name="Picture 53">
            <a:extLst>
              <a:ext uri="{FF2B5EF4-FFF2-40B4-BE49-F238E27FC236}">
                <a16:creationId xmlns:a16="http://schemas.microsoft.com/office/drawing/2014/main" id="{D3CE5C22-DFAE-41AF-BCE1-33DFE59A309D}"/>
              </a:ext>
            </a:extLst>
          </p:cNvPr>
          <p:cNvPicPr>
            <a:picLocks noChangeAspect="1"/>
          </p:cNvPicPr>
          <p:nvPr/>
        </p:nvPicPr>
        <p:blipFill>
          <a:blip r:embed="rId20"/>
          <a:stretch>
            <a:fillRect/>
          </a:stretch>
        </p:blipFill>
        <p:spPr>
          <a:xfrm rot="20947513">
            <a:off x="4554134" y="2619216"/>
            <a:ext cx="665595" cy="1508273"/>
          </a:xfrm>
          <a:prstGeom prst="rect">
            <a:avLst/>
          </a:prstGeom>
        </p:spPr>
      </p:pic>
      <p:pic>
        <p:nvPicPr>
          <p:cNvPr id="56" name="Picture 55">
            <a:extLst>
              <a:ext uri="{FF2B5EF4-FFF2-40B4-BE49-F238E27FC236}">
                <a16:creationId xmlns:a16="http://schemas.microsoft.com/office/drawing/2014/main" id="{B6DFD8A5-C5FD-44C9-8CA7-F438828AF2A6}"/>
              </a:ext>
            </a:extLst>
          </p:cNvPr>
          <p:cNvPicPr>
            <a:picLocks noChangeAspect="1"/>
          </p:cNvPicPr>
          <p:nvPr/>
        </p:nvPicPr>
        <p:blipFill>
          <a:blip r:embed="rId21"/>
          <a:stretch>
            <a:fillRect/>
          </a:stretch>
        </p:blipFill>
        <p:spPr>
          <a:xfrm rot="426340">
            <a:off x="4437084" y="2731052"/>
            <a:ext cx="992371" cy="560506"/>
          </a:xfrm>
          <a:prstGeom prst="rect">
            <a:avLst/>
          </a:prstGeom>
        </p:spPr>
      </p:pic>
      <p:pic>
        <p:nvPicPr>
          <p:cNvPr id="58" name="Picture 57">
            <a:extLst>
              <a:ext uri="{FF2B5EF4-FFF2-40B4-BE49-F238E27FC236}">
                <a16:creationId xmlns:a16="http://schemas.microsoft.com/office/drawing/2014/main" id="{CB2FC5A6-5F7D-4AF2-85BF-D777CCF4AE44}"/>
              </a:ext>
            </a:extLst>
          </p:cNvPr>
          <p:cNvPicPr>
            <a:picLocks noChangeAspect="1"/>
          </p:cNvPicPr>
          <p:nvPr/>
        </p:nvPicPr>
        <p:blipFill>
          <a:blip r:embed="rId22"/>
          <a:stretch>
            <a:fillRect/>
          </a:stretch>
        </p:blipFill>
        <p:spPr>
          <a:xfrm rot="21338403">
            <a:off x="4346699" y="1532374"/>
            <a:ext cx="655565" cy="1030302"/>
          </a:xfrm>
          <a:prstGeom prst="rect">
            <a:avLst/>
          </a:prstGeom>
        </p:spPr>
      </p:pic>
      <p:pic>
        <p:nvPicPr>
          <p:cNvPr id="60" name="Picture 59">
            <a:extLst>
              <a:ext uri="{FF2B5EF4-FFF2-40B4-BE49-F238E27FC236}">
                <a16:creationId xmlns:a16="http://schemas.microsoft.com/office/drawing/2014/main" id="{6E42FF45-F678-48AF-81D5-E3D907D1ED6F}"/>
              </a:ext>
            </a:extLst>
          </p:cNvPr>
          <p:cNvPicPr>
            <a:picLocks noChangeAspect="1"/>
          </p:cNvPicPr>
          <p:nvPr/>
        </p:nvPicPr>
        <p:blipFill>
          <a:blip r:embed="rId23"/>
          <a:stretch>
            <a:fillRect/>
          </a:stretch>
        </p:blipFill>
        <p:spPr>
          <a:xfrm>
            <a:off x="4867627" y="1282012"/>
            <a:ext cx="717363" cy="672925"/>
          </a:xfrm>
          <a:prstGeom prst="rect">
            <a:avLst/>
          </a:prstGeom>
        </p:spPr>
      </p:pic>
      <p:pic>
        <p:nvPicPr>
          <p:cNvPr id="61" name="Picture 60">
            <a:extLst>
              <a:ext uri="{FF2B5EF4-FFF2-40B4-BE49-F238E27FC236}">
                <a16:creationId xmlns:a16="http://schemas.microsoft.com/office/drawing/2014/main" id="{0317C94B-F93E-4ED1-A4A7-411E107D78FC}"/>
              </a:ext>
            </a:extLst>
          </p:cNvPr>
          <p:cNvPicPr>
            <a:picLocks noChangeAspect="1"/>
          </p:cNvPicPr>
          <p:nvPr/>
        </p:nvPicPr>
        <p:blipFill>
          <a:blip r:embed="rId13"/>
          <a:stretch>
            <a:fillRect/>
          </a:stretch>
        </p:blipFill>
        <p:spPr>
          <a:xfrm rot="3682019">
            <a:off x="5590821" y="718661"/>
            <a:ext cx="234670" cy="670666"/>
          </a:xfrm>
          <a:prstGeom prst="rect">
            <a:avLst/>
          </a:prstGeom>
        </p:spPr>
      </p:pic>
      <p:pic>
        <p:nvPicPr>
          <p:cNvPr id="71" name="Picture 70">
            <a:extLst>
              <a:ext uri="{FF2B5EF4-FFF2-40B4-BE49-F238E27FC236}">
                <a16:creationId xmlns:a16="http://schemas.microsoft.com/office/drawing/2014/main" id="{D2EEE383-8928-4FEB-9909-EF39A3AADF5A}"/>
              </a:ext>
            </a:extLst>
          </p:cNvPr>
          <p:cNvPicPr>
            <a:picLocks noChangeAspect="1"/>
          </p:cNvPicPr>
          <p:nvPr/>
        </p:nvPicPr>
        <p:blipFill>
          <a:blip r:embed="rId24"/>
          <a:stretch>
            <a:fillRect/>
          </a:stretch>
        </p:blipFill>
        <p:spPr>
          <a:xfrm>
            <a:off x="8609916" y="1545197"/>
            <a:ext cx="672925" cy="850678"/>
          </a:xfrm>
          <a:prstGeom prst="rect">
            <a:avLst/>
          </a:prstGeom>
        </p:spPr>
      </p:pic>
      <p:pic>
        <p:nvPicPr>
          <p:cNvPr id="73" name="Picture 72">
            <a:extLst>
              <a:ext uri="{FF2B5EF4-FFF2-40B4-BE49-F238E27FC236}">
                <a16:creationId xmlns:a16="http://schemas.microsoft.com/office/drawing/2014/main" id="{E402D0A7-916D-493D-A0D9-2BC250AD81ED}"/>
              </a:ext>
            </a:extLst>
          </p:cNvPr>
          <p:cNvPicPr>
            <a:picLocks noChangeAspect="1"/>
          </p:cNvPicPr>
          <p:nvPr/>
        </p:nvPicPr>
        <p:blipFill>
          <a:blip r:embed="rId25"/>
          <a:stretch>
            <a:fillRect/>
          </a:stretch>
        </p:blipFill>
        <p:spPr>
          <a:xfrm>
            <a:off x="8700837" y="2703912"/>
            <a:ext cx="584048" cy="983994"/>
          </a:xfrm>
          <a:prstGeom prst="rect">
            <a:avLst/>
          </a:prstGeom>
        </p:spPr>
      </p:pic>
      <p:pic>
        <p:nvPicPr>
          <p:cNvPr id="75" name="Picture 74">
            <a:extLst>
              <a:ext uri="{FF2B5EF4-FFF2-40B4-BE49-F238E27FC236}">
                <a16:creationId xmlns:a16="http://schemas.microsoft.com/office/drawing/2014/main" id="{E97BF759-B420-4EB1-8E8C-12C7E139459D}"/>
              </a:ext>
            </a:extLst>
          </p:cNvPr>
          <p:cNvPicPr>
            <a:picLocks noChangeAspect="1"/>
          </p:cNvPicPr>
          <p:nvPr/>
        </p:nvPicPr>
        <p:blipFill>
          <a:blip r:embed="rId26"/>
          <a:stretch>
            <a:fillRect/>
          </a:stretch>
        </p:blipFill>
        <p:spPr>
          <a:xfrm>
            <a:off x="8575000" y="3713198"/>
            <a:ext cx="742757" cy="660228"/>
          </a:xfrm>
          <a:prstGeom prst="rect">
            <a:avLst/>
          </a:prstGeom>
        </p:spPr>
      </p:pic>
      <p:pic>
        <p:nvPicPr>
          <p:cNvPr id="77" name="Picture 76">
            <a:extLst>
              <a:ext uri="{FF2B5EF4-FFF2-40B4-BE49-F238E27FC236}">
                <a16:creationId xmlns:a16="http://schemas.microsoft.com/office/drawing/2014/main" id="{7276659B-E356-49ED-BD82-A230525C79B0}"/>
              </a:ext>
            </a:extLst>
          </p:cNvPr>
          <p:cNvPicPr>
            <a:picLocks noChangeAspect="1"/>
          </p:cNvPicPr>
          <p:nvPr/>
        </p:nvPicPr>
        <p:blipFill>
          <a:blip r:embed="rId27"/>
          <a:stretch>
            <a:fillRect/>
          </a:stretch>
        </p:blipFill>
        <p:spPr>
          <a:xfrm>
            <a:off x="7833861" y="5844248"/>
            <a:ext cx="742757" cy="685621"/>
          </a:xfrm>
          <a:prstGeom prst="rect">
            <a:avLst/>
          </a:prstGeom>
        </p:spPr>
      </p:pic>
      <p:pic>
        <p:nvPicPr>
          <p:cNvPr id="79" name="Picture 78">
            <a:extLst>
              <a:ext uri="{FF2B5EF4-FFF2-40B4-BE49-F238E27FC236}">
                <a16:creationId xmlns:a16="http://schemas.microsoft.com/office/drawing/2014/main" id="{BAC5492D-2B3A-4B1B-ABED-EA49BCA357D3}"/>
              </a:ext>
            </a:extLst>
          </p:cNvPr>
          <p:cNvPicPr>
            <a:picLocks noChangeAspect="1"/>
          </p:cNvPicPr>
          <p:nvPr/>
        </p:nvPicPr>
        <p:blipFill>
          <a:blip r:embed="rId28"/>
          <a:stretch>
            <a:fillRect/>
          </a:stretch>
        </p:blipFill>
        <p:spPr>
          <a:xfrm>
            <a:off x="7700335" y="6481320"/>
            <a:ext cx="1072871" cy="323766"/>
          </a:xfrm>
          <a:prstGeom prst="rect">
            <a:avLst/>
          </a:prstGeom>
        </p:spPr>
      </p:pic>
      <p:pic>
        <p:nvPicPr>
          <p:cNvPr id="83" name="Picture 82">
            <a:extLst>
              <a:ext uri="{FF2B5EF4-FFF2-40B4-BE49-F238E27FC236}">
                <a16:creationId xmlns:a16="http://schemas.microsoft.com/office/drawing/2014/main" id="{D7965EFE-CCC6-45E3-89AF-588460294134}"/>
              </a:ext>
            </a:extLst>
          </p:cNvPr>
          <p:cNvPicPr>
            <a:picLocks noChangeAspect="1"/>
          </p:cNvPicPr>
          <p:nvPr/>
        </p:nvPicPr>
        <p:blipFill>
          <a:blip r:embed="rId29"/>
          <a:stretch>
            <a:fillRect/>
          </a:stretch>
        </p:blipFill>
        <p:spPr>
          <a:xfrm>
            <a:off x="4806469" y="6511508"/>
            <a:ext cx="412643" cy="323766"/>
          </a:xfrm>
          <a:prstGeom prst="rect">
            <a:avLst/>
          </a:prstGeom>
        </p:spPr>
      </p:pic>
      <p:grpSp>
        <p:nvGrpSpPr>
          <p:cNvPr id="90" name="Group 89">
            <a:extLst>
              <a:ext uri="{FF2B5EF4-FFF2-40B4-BE49-F238E27FC236}">
                <a16:creationId xmlns:a16="http://schemas.microsoft.com/office/drawing/2014/main" id="{0E6888C0-DED4-4447-9441-899760F08043}"/>
              </a:ext>
            </a:extLst>
          </p:cNvPr>
          <p:cNvGrpSpPr/>
          <p:nvPr/>
        </p:nvGrpSpPr>
        <p:grpSpPr>
          <a:xfrm>
            <a:off x="9947348" y="5458236"/>
            <a:ext cx="654901" cy="793544"/>
            <a:chOff x="9038203" y="4777372"/>
            <a:chExt cx="655072" cy="793751"/>
          </a:xfrm>
        </p:grpSpPr>
        <p:pic>
          <p:nvPicPr>
            <p:cNvPr id="85" name="Picture 84">
              <a:extLst>
                <a:ext uri="{FF2B5EF4-FFF2-40B4-BE49-F238E27FC236}">
                  <a16:creationId xmlns:a16="http://schemas.microsoft.com/office/drawing/2014/main" id="{C7BC6737-83AC-4D5A-9994-99FB51425268}"/>
                </a:ext>
              </a:extLst>
            </p:cNvPr>
            <p:cNvPicPr>
              <a:picLocks noChangeAspect="1"/>
            </p:cNvPicPr>
            <p:nvPr/>
          </p:nvPicPr>
          <p:blipFill>
            <a:blip r:embed="rId30"/>
            <a:stretch>
              <a:fillRect/>
            </a:stretch>
          </p:blipFill>
          <p:spPr>
            <a:xfrm>
              <a:off x="9038203" y="5120273"/>
              <a:ext cx="450850" cy="450850"/>
            </a:xfrm>
            <a:prstGeom prst="rect">
              <a:avLst/>
            </a:prstGeom>
          </p:spPr>
        </p:pic>
        <p:pic>
          <p:nvPicPr>
            <p:cNvPr id="87" name="Picture 86">
              <a:extLst>
                <a:ext uri="{FF2B5EF4-FFF2-40B4-BE49-F238E27FC236}">
                  <a16:creationId xmlns:a16="http://schemas.microsoft.com/office/drawing/2014/main" id="{E91F7013-033D-454D-93F1-195A37F23EF8}"/>
                </a:ext>
              </a:extLst>
            </p:cNvPr>
            <p:cNvPicPr>
              <a:picLocks noChangeAspect="1"/>
            </p:cNvPicPr>
            <p:nvPr/>
          </p:nvPicPr>
          <p:blipFill>
            <a:blip r:embed="rId31"/>
            <a:stretch>
              <a:fillRect/>
            </a:stretch>
          </p:blipFill>
          <p:spPr>
            <a:xfrm>
              <a:off x="9130610" y="4967872"/>
              <a:ext cx="450850" cy="450850"/>
            </a:xfrm>
            <a:prstGeom prst="rect">
              <a:avLst/>
            </a:prstGeom>
          </p:spPr>
        </p:pic>
        <p:pic>
          <p:nvPicPr>
            <p:cNvPr id="89" name="Picture 88">
              <a:extLst>
                <a:ext uri="{FF2B5EF4-FFF2-40B4-BE49-F238E27FC236}">
                  <a16:creationId xmlns:a16="http://schemas.microsoft.com/office/drawing/2014/main" id="{D2A3B75A-978E-4BC1-9662-DE5A517935B8}"/>
                </a:ext>
              </a:extLst>
            </p:cNvPr>
            <p:cNvPicPr>
              <a:picLocks noChangeAspect="1"/>
            </p:cNvPicPr>
            <p:nvPr/>
          </p:nvPicPr>
          <p:blipFill>
            <a:blip r:embed="rId32"/>
            <a:stretch>
              <a:fillRect/>
            </a:stretch>
          </p:blipFill>
          <p:spPr>
            <a:xfrm>
              <a:off x="9242425" y="4777372"/>
              <a:ext cx="450850" cy="450850"/>
            </a:xfrm>
            <a:prstGeom prst="rect">
              <a:avLst/>
            </a:prstGeom>
          </p:spPr>
        </p:pic>
      </p:grpSp>
      <p:pic>
        <p:nvPicPr>
          <p:cNvPr id="94" name="Picture 93">
            <a:extLst>
              <a:ext uri="{FF2B5EF4-FFF2-40B4-BE49-F238E27FC236}">
                <a16:creationId xmlns:a16="http://schemas.microsoft.com/office/drawing/2014/main" id="{EFA40B45-27D0-45DB-93AE-25EE6D3D5041}"/>
              </a:ext>
            </a:extLst>
          </p:cNvPr>
          <p:cNvPicPr>
            <a:picLocks noChangeAspect="1"/>
          </p:cNvPicPr>
          <p:nvPr/>
        </p:nvPicPr>
        <p:blipFill>
          <a:blip r:embed="rId33"/>
          <a:stretch>
            <a:fillRect/>
          </a:stretch>
        </p:blipFill>
        <p:spPr>
          <a:xfrm>
            <a:off x="7170676" y="4965120"/>
            <a:ext cx="526913" cy="469778"/>
          </a:xfrm>
          <a:prstGeom prst="rect">
            <a:avLst/>
          </a:prstGeom>
        </p:spPr>
      </p:pic>
      <p:pic>
        <p:nvPicPr>
          <p:cNvPr id="96" name="Picture 95">
            <a:extLst>
              <a:ext uri="{FF2B5EF4-FFF2-40B4-BE49-F238E27FC236}">
                <a16:creationId xmlns:a16="http://schemas.microsoft.com/office/drawing/2014/main" id="{08EBB1D5-B3AB-438A-8573-B32FB9B99214}"/>
              </a:ext>
            </a:extLst>
          </p:cNvPr>
          <p:cNvPicPr>
            <a:picLocks noChangeAspect="1"/>
          </p:cNvPicPr>
          <p:nvPr/>
        </p:nvPicPr>
        <p:blipFill>
          <a:blip r:embed="rId34"/>
          <a:stretch>
            <a:fillRect/>
          </a:stretch>
        </p:blipFill>
        <p:spPr>
          <a:xfrm>
            <a:off x="6903828" y="5345897"/>
            <a:ext cx="1053825" cy="507868"/>
          </a:xfrm>
          <a:prstGeom prst="rect">
            <a:avLst/>
          </a:prstGeom>
        </p:spPr>
      </p:pic>
      <p:pic>
        <p:nvPicPr>
          <p:cNvPr id="98" name="Picture 97">
            <a:extLst>
              <a:ext uri="{FF2B5EF4-FFF2-40B4-BE49-F238E27FC236}">
                <a16:creationId xmlns:a16="http://schemas.microsoft.com/office/drawing/2014/main" id="{11866823-BAA9-478F-9B8F-A18B802A1AC9}"/>
              </a:ext>
            </a:extLst>
          </p:cNvPr>
          <p:cNvPicPr>
            <a:picLocks noChangeAspect="1"/>
          </p:cNvPicPr>
          <p:nvPr/>
        </p:nvPicPr>
        <p:blipFill>
          <a:blip r:embed="rId35"/>
          <a:stretch>
            <a:fillRect/>
          </a:stretch>
        </p:blipFill>
        <p:spPr>
          <a:xfrm>
            <a:off x="8440610" y="4619900"/>
            <a:ext cx="958600" cy="882420"/>
          </a:xfrm>
          <a:prstGeom prst="rect">
            <a:avLst/>
          </a:prstGeom>
        </p:spPr>
      </p:pic>
      <p:pic>
        <p:nvPicPr>
          <p:cNvPr id="39" name="Picture 38">
            <a:extLst>
              <a:ext uri="{FF2B5EF4-FFF2-40B4-BE49-F238E27FC236}">
                <a16:creationId xmlns:a16="http://schemas.microsoft.com/office/drawing/2014/main" id="{D71DF0AF-553B-4854-B32E-B76F55016F3F}"/>
              </a:ext>
            </a:extLst>
          </p:cNvPr>
          <p:cNvPicPr>
            <a:picLocks noChangeAspect="1"/>
          </p:cNvPicPr>
          <p:nvPr/>
        </p:nvPicPr>
        <p:blipFill>
          <a:blip r:embed="rId36"/>
          <a:stretch>
            <a:fillRect/>
          </a:stretch>
        </p:blipFill>
        <p:spPr>
          <a:xfrm>
            <a:off x="5926222" y="646546"/>
            <a:ext cx="565003" cy="857027"/>
          </a:xfrm>
          <a:prstGeom prst="rect">
            <a:avLst/>
          </a:prstGeom>
        </p:spPr>
      </p:pic>
      <p:cxnSp>
        <p:nvCxnSpPr>
          <p:cNvPr id="102" name="Straight Arrow Connector 101">
            <a:extLst>
              <a:ext uri="{FF2B5EF4-FFF2-40B4-BE49-F238E27FC236}">
                <a16:creationId xmlns:a16="http://schemas.microsoft.com/office/drawing/2014/main" id="{BDF313BF-62D2-4951-9E5C-7A1150DA79AB}"/>
              </a:ext>
            </a:extLst>
          </p:cNvPr>
          <p:cNvCxnSpPr>
            <a:cxnSpLocks/>
          </p:cNvCxnSpPr>
          <p:nvPr/>
        </p:nvCxnSpPr>
        <p:spPr>
          <a:xfrm flipV="1">
            <a:off x="5433815" y="1346342"/>
            <a:ext cx="1787430" cy="169801"/>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05" name="Straight Arrow Connector 104">
            <a:extLst>
              <a:ext uri="{FF2B5EF4-FFF2-40B4-BE49-F238E27FC236}">
                <a16:creationId xmlns:a16="http://schemas.microsoft.com/office/drawing/2014/main" id="{B5F5C76E-3A81-4A3A-89D1-E293F2B19CE5}"/>
              </a:ext>
            </a:extLst>
          </p:cNvPr>
          <p:cNvCxnSpPr>
            <a:cxnSpLocks/>
          </p:cNvCxnSpPr>
          <p:nvPr/>
        </p:nvCxnSpPr>
        <p:spPr>
          <a:xfrm>
            <a:off x="5433815" y="1615098"/>
            <a:ext cx="1653933" cy="51781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Straight Arrow Connector 107">
            <a:extLst>
              <a:ext uri="{FF2B5EF4-FFF2-40B4-BE49-F238E27FC236}">
                <a16:creationId xmlns:a16="http://schemas.microsoft.com/office/drawing/2014/main" id="{48A9C619-6A16-4953-ADAE-5EC04BDE9835}"/>
              </a:ext>
            </a:extLst>
          </p:cNvPr>
          <p:cNvCxnSpPr>
            <a:cxnSpLocks/>
          </p:cNvCxnSpPr>
          <p:nvPr/>
        </p:nvCxnSpPr>
        <p:spPr>
          <a:xfrm flipH="1" flipV="1">
            <a:off x="5773608" y="2260111"/>
            <a:ext cx="1301861" cy="2165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11" name="Straight Arrow Connector 110">
            <a:extLst>
              <a:ext uri="{FF2B5EF4-FFF2-40B4-BE49-F238E27FC236}">
                <a16:creationId xmlns:a16="http://schemas.microsoft.com/office/drawing/2014/main" id="{76CC2E64-21E8-4169-A764-9CF90964CF22}"/>
              </a:ext>
            </a:extLst>
          </p:cNvPr>
          <p:cNvCxnSpPr>
            <a:cxnSpLocks/>
          </p:cNvCxnSpPr>
          <p:nvPr/>
        </p:nvCxnSpPr>
        <p:spPr>
          <a:xfrm>
            <a:off x="5816704" y="2445697"/>
            <a:ext cx="1353971" cy="693797"/>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15" name="Straight Arrow Connector 114">
            <a:extLst>
              <a:ext uri="{FF2B5EF4-FFF2-40B4-BE49-F238E27FC236}">
                <a16:creationId xmlns:a16="http://schemas.microsoft.com/office/drawing/2014/main" id="{5ECAFACB-A1A5-4955-82D3-C2C1752D68A0}"/>
              </a:ext>
            </a:extLst>
          </p:cNvPr>
          <p:cNvCxnSpPr>
            <a:cxnSpLocks/>
          </p:cNvCxnSpPr>
          <p:nvPr/>
        </p:nvCxnSpPr>
        <p:spPr>
          <a:xfrm flipV="1">
            <a:off x="5857953" y="3798370"/>
            <a:ext cx="2842884" cy="244942"/>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pic>
        <p:nvPicPr>
          <p:cNvPr id="123" name="Picture 122">
            <a:extLst>
              <a:ext uri="{FF2B5EF4-FFF2-40B4-BE49-F238E27FC236}">
                <a16:creationId xmlns:a16="http://schemas.microsoft.com/office/drawing/2014/main" id="{5EE63B56-1758-4CFB-97F9-7A616A678FCE}"/>
              </a:ext>
            </a:extLst>
          </p:cNvPr>
          <p:cNvPicPr>
            <a:picLocks noChangeAspect="1"/>
          </p:cNvPicPr>
          <p:nvPr/>
        </p:nvPicPr>
        <p:blipFill>
          <a:blip r:embed="rId37"/>
          <a:stretch>
            <a:fillRect/>
          </a:stretch>
        </p:blipFill>
        <p:spPr>
          <a:xfrm>
            <a:off x="4113729" y="509406"/>
            <a:ext cx="4929490" cy="977645"/>
          </a:xfrm>
          <a:prstGeom prst="rect">
            <a:avLst/>
          </a:prstGeom>
        </p:spPr>
      </p:pic>
      <p:pic>
        <p:nvPicPr>
          <p:cNvPr id="125" name="Picture 124">
            <a:extLst>
              <a:ext uri="{FF2B5EF4-FFF2-40B4-BE49-F238E27FC236}">
                <a16:creationId xmlns:a16="http://schemas.microsoft.com/office/drawing/2014/main" id="{8C07E769-0920-4F33-8D5F-B080D6BE6431}"/>
              </a:ext>
            </a:extLst>
          </p:cNvPr>
          <p:cNvPicPr>
            <a:picLocks noChangeAspect="1"/>
          </p:cNvPicPr>
          <p:nvPr/>
        </p:nvPicPr>
        <p:blipFill>
          <a:blip r:embed="rId38"/>
          <a:stretch>
            <a:fillRect/>
          </a:stretch>
        </p:blipFill>
        <p:spPr>
          <a:xfrm>
            <a:off x="5626029" y="5616715"/>
            <a:ext cx="4301916" cy="260282"/>
          </a:xfrm>
          <a:prstGeom prst="rect">
            <a:avLst/>
          </a:prstGeom>
        </p:spPr>
      </p:pic>
      <p:cxnSp>
        <p:nvCxnSpPr>
          <p:cNvPr id="126" name="Straight Arrow Connector 125">
            <a:extLst>
              <a:ext uri="{FF2B5EF4-FFF2-40B4-BE49-F238E27FC236}">
                <a16:creationId xmlns:a16="http://schemas.microsoft.com/office/drawing/2014/main" id="{37687897-77F9-4495-991E-A5CFBF6E307B}"/>
              </a:ext>
            </a:extLst>
          </p:cNvPr>
          <p:cNvCxnSpPr>
            <a:cxnSpLocks/>
          </p:cNvCxnSpPr>
          <p:nvPr/>
        </p:nvCxnSpPr>
        <p:spPr>
          <a:xfrm>
            <a:off x="5867426" y="4064939"/>
            <a:ext cx="1169717" cy="28422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30" name="Straight Arrow Connector 129">
            <a:extLst>
              <a:ext uri="{FF2B5EF4-FFF2-40B4-BE49-F238E27FC236}">
                <a16:creationId xmlns:a16="http://schemas.microsoft.com/office/drawing/2014/main" id="{5A6A0F0C-7D53-4A52-9D20-3F7F24F29E25}"/>
              </a:ext>
            </a:extLst>
          </p:cNvPr>
          <p:cNvCxnSpPr>
            <a:cxnSpLocks/>
          </p:cNvCxnSpPr>
          <p:nvPr/>
        </p:nvCxnSpPr>
        <p:spPr>
          <a:xfrm>
            <a:off x="5867427" y="4062893"/>
            <a:ext cx="1205051" cy="1044682"/>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pic>
        <p:nvPicPr>
          <p:cNvPr id="134" name="Picture 133">
            <a:extLst>
              <a:ext uri="{FF2B5EF4-FFF2-40B4-BE49-F238E27FC236}">
                <a16:creationId xmlns:a16="http://schemas.microsoft.com/office/drawing/2014/main" id="{1F2FA63E-AA6C-44C2-A4E9-C7C03DB138C8}"/>
              </a:ext>
            </a:extLst>
          </p:cNvPr>
          <p:cNvPicPr>
            <a:picLocks noChangeAspect="1"/>
          </p:cNvPicPr>
          <p:nvPr/>
        </p:nvPicPr>
        <p:blipFill>
          <a:blip r:embed="rId39"/>
          <a:stretch>
            <a:fillRect/>
          </a:stretch>
        </p:blipFill>
        <p:spPr>
          <a:xfrm>
            <a:off x="4038116" y="4482981"/>
            <a:ext cx="3219362" cy="470830"/>
          </a:xfrm>
          <a:prstGeom prst="rect">
            <a:avLst/>
          </a:prstGeom>
        </p:spPr>
      </p:pic>
      <p:pic>
        <p:nvPicPr>
          <p:cNvPr id="63" name="Picture 62">
            <a:extLst>
              <a:ext uri="{FF2B5EF4-FFF2-40B4-BE49-F238E27FC236}">
                <a16:creationId xmlns:a16="http://schemas.microsoft.com/office/drawing/2014/main" id="{99EC34B4-905B-4901-A3D1-08818B607EA3}"/>
              </a:ext>
            </a:extLst>
          </p:cNvPr>
          <p:cNvPicPr>
            <a:picLocks noChangeAspect="1"/>
          </p:cNvPicPr>
          <p:nvPr/>
        </p:nvPicPr>
        <p:blipFill>
          <a:blip r:embed="rId40"/>
          <a:stretch>
            <a:fillRect/>
          </a:stretch>
        </p:blipFill>
        <p:spPr>
          <a:xfrm>
            <a:off x="7013446" y="4090300"/>
            <a:ext cx="876072" cy="831633"/>
          </a:xfrm>
          <a:prstGeom prst="rect">
            <a:avLst/>
          </a:prstGeom>
        </p:spPr>
      </p:pic>
      <p:cxnSp>
        <p:nvCxnSpPr>
          <p:cNvPr id="136" name="Straight Arrow Connector 135">
            <a:extLst>
              <a:ext uri="{FF2B5EF4-FFF2-40B4-BE49-F238E27FC236}">
                <a16:creationId xmlns:a16="http://schemas.microsoft.com/office/drawing/2014/main" id="{C0F0AB5C-6DE1-4F60-8913-5C3AAF29B4DA}"/>
              </a:ext>
            </a:extLst>
          </p:cNvPr>
          <p:cNvCxnSpPr>
            <a:cxnSpLocks/>
          </p:cNvCxnSpPr>
          <p:nvPr/>
        </p:nvCxnSpPr>
        <p:spPr>
          <a:xfrm flipV="1">
            <a:off x="7912038" y="4834843"/>
            <a:ext cx="697878" cy="182830"/>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50" name="Straight Connector 149">
            <a:extLst>
              <a:ext uri="{FF2B5EF4-FFF2-40B4-BE49-F238E27FC236}">
                <a16:creationId xmlns:a16="http://schemas.microsoft.com/office/drawing/2014/main" id="{07C1715A-A1B3-4B85-8948-C0B76BE736C4}"/>
              </a:ext>
            </a:extLst>
          </p:cNvPr>
          <p:cNvCxnSpPr>
            <a:cxnSpLocks/>
          </p:cNvCxnSpPr>
          <p:nvPr/>
        </p:nvCxnSpPr>
        <p:spPr>
          <a:xfrm>
            <a:off x="9754789" y="2758123"/>
            <a:ext cx="0" cy="113202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C999268-788B-4A6D-BDF3-516F7AB6B528}"/>
              </a:ext>
            </a:extLst>
          </p:cNvPr>
          <p:cNvCxnSpPr>
            <a:cxnSpLocks/>
          </p:cNvCxnSpPr>
          <p:nvPr/>
        </p:nvCxnSpPr>
        <p:spPr>
          <a:xfrm flipH="1">
            <a:off x="9061827" y="3890147"/>
            <a:ext cx="692962" cy="658317"/>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2C74B82-0F86-460A-A50A-2ABCAC60BF7C}"/>
              </a:ext>
            </a:extLst>
          </p:cNvPr>
          <p:cNvCxnSpPr>
            <a:cxnSpLocks/>
          </p:cNvCxnSpPr>
          <p:nvPr/>
        </p:nvCxnSpPr>
        <p:spPr>
          <a:xfrm>
            <a:off x="9207436" y="4834843"/>
            <a:ext cx="632585" cy="8122"/>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0ACCFC8-1446-F59B-FF7B-8D32C861D020}"/>
              </a:ext>
            </a:extLst>
          </p:cNvPr>
          <p:cNvGrpSpPr/>
          <p:nvPr/>
        </p:nvGrpSpPr>
        <p:grpSpPr>
          <a:xfrm>
            <a:off x="5281057" y="3119241"/>
            <a:ext cx="749105" cy="755881"/>
            <a:chOff x="5123947" y="3160149"/>
            <a:chExt cx="749300" cy="756078"/>
          </a:xfrm>
        </p:grpSpPr>
        <p:pic>
          <p:nvPicPr>
            <p:cNvPr id="5" name="Picture 4">
              <a:extLst>
                <a:ext uri="{FF2B5EF4-FFF2-40B4-BE49-F238E27FC236}">
                  <a16:creationId xmlns:a16="http://schemas.microsoft.com/office/drawing/2014/main" id="{FF450189-EE21-1FBA-10ED-B4335E828302}"/>
                </a:ext>
              </a:extLst>
            </p:cNvPr>
            <p:cNvPicPr>
              <a:picLocks noChangeAspect="1"/>
            </p:cNvPicPr>
            <p:nvPr/>
          </p:nvPicPr>
          <p:blipFill>
            <a:blip r:embed="rId18"/>
            <a:stretch>
              <a:fillRect/>
            </a:stretch>
          </p:blipFill>
          <p:spPr>
            <a:xfrm>
              <a:off x="5165633" y="3160149"/>
              <a:ext cx="685800" cy="673100"/>
            </a:xfrm>
            <a:prstGeom prst="rect">
              <a:avLst/>
            </a:prstGeom>
          </p:spPr>
        </p:pic>
        <p:sp>
          <p:nvSpPr>
            <p:cNvPr id="8" name="TextBox 7">
              <a:extLst>
                <a:ext uri="{FF2B5EF4-FFF2-40B4-BE49-F238E27FC236}">
                  <a16:creationId xmlns:a16="http://schemas.microsoft.com/office/drawing/2014/main" id="{40F1442E-76AF-C87F-837B-9F2C8E823C77}"/>
                </a:ext>
              </a:extLst>
            </p:cNvPr>
            <p:cNvSpPr txBox="1"/>
            <p:nvPr/>
          </p:nvSpPr>
          <p:spPr>
            <a:xfrm>
              <a:off x="5123947" y="3546895"/>
              <a:ext cx="749300" cy="369332"/>
            </a:xfrm>
            <a:prstGeom prst="rect">
              <a:avLst/>
            </a:prstGeom>
            <a:solidFill>
              <a:srgbClr val="FFD1A8"/>
            </a:solidFill>
          </p:spPr>
          <p:txBody>
            <a:bodyPr wrap="square" lIns="0" tIns="0" rIns="0" bIns="0" rtlCol="0">
              <a:spAutoFit/>
            </a:bodyPr>
            <a:lstStyle/>
            <a:p>
              <a:pPr algn="ctr"/>
              <a:r>
                <a:rPr lang="en-US" sz="1200" dirty="0">
                  <a:solidFill>
                    <a:schemeClr val="tx2"/>
                  </a:solidFill>
                  <a:latin typeface="Arial" panose="020B0604020202020204" pitchFamily="34" charset="0"/>
                </a:rPr>
                <a:t>Cash Account</a:t>
              </a:r>
            </a:p>
          </p:txBody>
        </p:sp>
      </p:grpSp>
      <p:cxnSp>
        <p:nvCxnSpPr>
          <p:cNvPr id="20" name="Straight Arrow Connector 19">
            <a:extLst>
              <a:ext uri="{FF2B5EF4-FFF2-40B4-BE49-F238E27FC236}">
                <a16:creationId xmlns:a16="http://schemas.microsoft.com/office/drawing/2014/main" id="{DE4F8DE4-C1A8-A82B-4932-7ED6DCFC6A62}"/>
              </a:ext>
            </a:extLst>
          </p:cNvPr>
          <p:cNvCxnSpPr>
            <a:cxnSpLocks/>
          </p:cNvCxnSpPr>
          <p:nvPr/>
        </p:nvCxnSpPr>
        <p:spPr>
          <a:xfrm flipV="1">
            <a:off x="5895778" y="3502873"/>
            <a:ext cx="2406202" cy="192971"/>
          </a:xfrm>
          <a:prstGeom prst="straightConnector1">
            <a:avLst/>
          </a:prstGeom>
          <a:ln w="34925">
            <a:solidFill>
              <a:schemeClr val="tx2"/>
            </a:solidFill>
            <a:tailEnd type="non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CC1C5CE2-33B4-DD86-E921-F463D396657D}"/>
              </a:ext>
            </a:extLst>
          </p:cNvPr>
          <p:cNvCxnSpPr>
            <a:cxnSpLocks/>
          </p:cNvCxnSpPr>
          <p:nvPr/>
        </p:nvCxnSpPr>
        <p:spPr>
          <a:xfrm flipH="1" flipV="1">
            <a:off x="7829042" y="1287758"/>
            <a:ext cx="443103" cy="223539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BCECEA2E-599F-DFB3-3535-0F4C98458D86}"/>
              </a:ext>
            </a:extLst>
          </p:cNvPr>
          <p:cNvCxnSpPr>
            <a:cxnSpLocks/>
          </p:cNvCxnSpPr>
          <p:nvPr/>
        </p:nvCxnSpPr>
        <p:spPr>
          <a:xfrm flipV="1">
            <a:off x="8292248" y="3114156"/>
            <a:ext cx="378754" cy="402067"/>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grpSp>
        <p:nvGrpSpPr>
          <p:cNvPr id="50" name="Group 49">
            <a:extLst>
              <a:ext uri="{FF2B5EF4-FFF2-40B4-BE49-F238E27FC236}">
                <a16:creationId xmlns:a16="http://schemas.microsoft.com/office/drawing/2014/main" id="{8B041DF4-2F52-102F-E2EA-98E5592237D3}"/>
              </a:ext>
            </a:extLst>
          </p:cNvPr>
          <p:cNvGrpSpPr/>
          <p:nvPr/>
        </p:nvGrpSpPr>
        <p:grpSpPr>
          <a:xfrm>
            <a:off x="10066359" y="3293419"/>
            <a:ext cx="687510" cy="827254"/>
            <a:chOff x="10068981" y="3293383"/>
            <a:chExt cx="687689" cy="827469"/>
          </a:xfrm>
        </p:grpSpPr>
        <p:pic>
          <p:nvPicPr>
            <p:cNvPr id="47" name="Picture 46">
              <a:extLst>
                <a:ext uri="{FF2B5EF4-FFF2-40B4-BE49-F238E27FC236}">
                  <a16:creationId xmlns:a16="http://schemas.microsoft.com/office/drawing/2014/main" id="{9DB7019D-460B-30E3-61B1-B63CFDBA3963}"/>
                </a:ext>
              </a:extLst>
            </p:cNvPr>
            <p:cNvPicPr>
              <a:picLocks noChangeAspect="1"/>
            </p:cNvPicPr>
            <p:nvPr/>
          </p:nvPicPr>
          <p:blipFill>
            <a:blip r:embed="rId41"/>
            <a:stretch>
              <a:fillRect/>
            </a:stretch>
          </p:blipFill>
          <p:spPr>
            <a:xfrm>
              <a:off x="10105514" y="3293383"/>
              <a:ext cx="590550" cy="641350"/>
            </a:xfrm>
            <a:prstGeom prst="rect">
              <a:avLst/>
            </a:prstGeom>
          </p:spPr>
        </p:pic>
        <p:sp>
          <p:nvSpPr>
            <p:cNvPr id="49" name="TextBox 48">
              <a:extLst>
                <a:ext uri="{FF2B5EF4-FFF2-40B4-BE49-F238E27FC236}">
                  <a16:creationId xmlns:a16="http://schemas.microsoft.com/office/drawing/2014/main" id="{AACC10C2-E4D1-5F9C-20D1-A5CFA78A1E91}"/>
                </a:ext>
              </a:extLst>
            </p:cNvPr>
            <p:cNvSpPr txBox="1"/>
            <p:nvPr/>
          </p:nvSpPr>
          <p:spPr>
            <a:xfrm>
              <a:off x="10068981" y="3951575"/>
              <a:ext cx="687689" cy="169277"/>
            </a:xfrm>
            <a:prstGeom prst="rect">
              <a:avLst/>
            </a:prstGeom>
            <a:noFill/>
          </p:spPr>
          <p:txBody>
            <a:bodyPr wrap="none" lIns="0" tIns="0" rIns="0" bIns="0" rtlCol="0">
              <a:spAutoFit/>
            </a:bodyPr>
            <a:lstStyle/>
            <a:p>
              <a:pPr algn="l"/>
              <a:r>
                <a:rPr lang="en-US" sz="1100" dirty="0">
                  <a:solidFill>
                    <a:schemeClr val="tx2"/>
                  </a:solidFill>
                  <a:latin typeface="Arial" panose="020B0604020202020204" pitchFamily="34" charset="0"/>
                </a:rPr>
                <a:t>Frankfurter</a:t>
              </a:r>
            </a:p>
          </p:txBody>
        </p:sp>
      </p:grpSp>
      <p:cxnSp>
        <p:nvCxnSpPr>
          <p:cNvPr id="51" name="Straight Arrow Connector 50">
            <a:extLst>
              <a:ext uri="{FF2B5EF4-FFF2-40B4-BE49-F238E27FC236}">
                <a16:creationId xmlns:a16="http://schemas.microsoft.com/office/drawing/2014/main" id="{953C2CC9-545A-0108-F14E-2E53E6E3A9D9}"/>
              </a:ext>
            </a:extLst>
          </p:cNvPr>
          <p:cNvCxnSpPr>
            <a:cxnSpLocks/>
          </p:cNvCxnSpPr>
          <p:nvPr/>
        </p:nvCxnSpPr>
        <p:spPr>
          <a:xfrm>
            <a:off x="8310733" y="3512328"/>
            <a:ext cx="1792148" cy="309065"/>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sp>
        <p:nvSpPr>
          <p:cNvPr id="3" name="Title 1">
            <a:extLst>
              <a:ext uri="{FF2B5EF4-FFF2-40B4-BE49-F238E27FC236}">
                <a16:creationId xmlns:a16="http://schemas.microsoft.com/office/drawing/2014/main" id="{5FEEE89C-CA07-77F1-5F7C-4E07552A6D81}"/>
              </a:ext>
            </a:extLst>
          </p:cNvPr>
          <p:cNvSpPr txBox="1">
            <a:spLocks/>
          </p:cNvSpPr>
          <p:nvPr/>
        </p:nvSpPr>
        <p:spPr>
          <a:xfrm>
            <a:off x="170720" y="-41093"/>
            <a:ext cx="9174597" cy="430775"/>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latin typeface="IBM Plex Sans" panose="020B0503050203000203" pitchFamily="34" charset="0"/>
              </a:rPr>
              <a:t>Stock Trader using hyperscaler services – Azure</a:t>
            </a:r>
          </a:p>
        </p:txBody>
      </p:sp>
      <p:grpSp>
        <p:nvGrpSpPr>
          <p:cNvPr id="6" name="Group 5">
            <a:extLst>
              <a:ext uri="{FF2B5EF4-FFF2-40B4-BE49-F238E27FC236}">
                <a16:creationId xmlns:a16="http://schemas.microsoft.com/office/drawing/2014/main" id="{679C3174-070D-8059-946E-E9B307FA1F3D}"/>
              </a:ext>
            </a:extLst>
          </p:cNvPr>
          <p:cNvGrpSpPr/>
          <p:nvPr/>
        </p:nvGrpSpPr>
        <p:grpSpPr>
          <a:xfrm>
            <a:off x="9969899" y="4443030"/>
            <a:ext cx="590396" cy="857481"/>
            <a:chOff x="9969899" y="4443030"/>
            <a:chExt cx="590396" cy="857481"/>
          </a:xfrm>
        </p:grpSpPr>
        <p:pic>
          <p:nvPicPr>
            <p:cNvPr id="146" name="Picture 145">
              <a:extLst>
                <a:ext uri="{FF2B5EF4-FFF2-40B4-BE49-F238E27FC236}">
                  <a16:creationId xmlns:a16="http://schemas.microsoft.com/office/drawing/2014/main" id="{8ED34C06-D547-405B-873E-B22E49C4FD14}"/>
                </a:ext>
              </a:extLst>
            </p:cNvPr>
            <p:cNvPicPr>
              <a:picLocks noChangeAspect="1"/>
            </p:cNvPicPr>
            <p:nvPr/>
          </p:nvPicPr>
          <p:blipFill>
            <a:blip r:embed="rId41"/>
            <a:stretch>
              <a:fillRect/>
            </a:stretch>
          </p:blipFill>
          <p:spPr>
            <a:xfrm>
              <a:off x="9969899" y="4443030"/>
              <a:ext cx="590396" cy="641183"/>
            </a:xfrm>
            <a:prstGeom prst="rect">
              <a:avLst/>
            </a:prstGeom>
          </p:spPr>
        </p:pic>
        <p:sp>
          <p:nvSpPr>
            <p:cNvPr id="4" name="TextBox 3">
              <a:extLst>
                <a:ext uri="{FF2B5EF4-FFF2-40B4-BE49-F238E27FC236}">
                  <a16:creationId xmlns:a16="http://schemas.microsoft.com/office/drawing/2014/main" id="{00B27856-CB81-D5A4-A9CE-B7CC7545AA25}"/>
                </a:ext>
              </a:extLst>
            </p:cNvPr>
            <p:cNvSpPr txBox="1"/>
            <p:nvPr/>
          </p:nvSpPr>
          <p:spPr>
            <a:xfrm>
              <a:off x="10022883" y="5131234"/>
              <a:ext cx="484428" cy="169277"/>
            </a:xfrm>
            <a:prstGeom prst="rect">
              <a:avLst/>
            </a:prstGeom>
            <a:noFill/>
            <a:ln>
              <a:noFill/>
            </a:ln>
          </p:spPr>
          <p:txBody>
            <a:bodyPr wrap="none" lIns="0" tIns="0" rIns="0" bIns="0" rtlCol="0">
              <a:spAutoFit/>
            </a:bodyPr>
            <a:lstStyle/>
            <a:p>
              <a:r>
                <a:rPr lang="en-US" sz="1100" kern="0" spc="-30" dirty="0">
                  <a:latin typeface="Arial"/>
                  <a:cs typeface="Arial"/>
                </a:rPr>
                <a:t>Polygon</a:t>
              </a:r>
              <a:endParaRPr lang="en-US" sz="2100" kern="0" spc="-30" dirty="0">
                <a:latin typeface="Arial"/>
                <a:cs typeface="Arial"/>
              </a:endParaRPr>
            </a:p>
          </p:txBody>
        </p:sp>
      </p:grpSp>
      <p:grpSp>
        <p:nvGrpSpPr>
          <p:cNvPr id="12" name="Group 11">
            <a:extLst>
              <a:ext uri="{FF2B5EF4-FFF2-40B4-BE49-F238E27FC236}">
                <a16:creationId xmlns:a16="http://schemas.microsoft.com/office/drawing/2014/main" id="{4CDB8CE0-ABF2-4106-7FA2-4853F267CF86}"/>
              </a:ext>
            </a:extLst>
          </p:cNvPr>
          <p:cNvGrpSpPr/>
          <p:nvPr/>
        </p:nvGrpSpPr>
        <p:grpSpPr>
          <a:xfrm>
            <a:off x="7037144" y="2954838"/>
            <a:ext cx="831633" cy="660228"/>
            <a:chOff x="7037144" y="2954838"/>
            <a:chExt cx="831633" cy="660228"/>
          </a:xfrm>
        </p:grpSpPr>
        <p:pic>
          <p:nvPicPr>
            <p:cNvPr id="65" name="Picture 64">
              <a:extLst>
                <a:ext uri="{FF2B5EF4-FFF2-40B4-BE49-F238E27FC236}">
                  <a16:creationId xmlns:a16="http://schemas.microsoft.com/office/drawing/2014/main" id="{9C7479FD-D0E1-4949-BAE9-1E023F192C28}"/>
                </a:ext>
              </a:extLst>
            </p:cNvPr>
            <p:cNvPicPr>
              <a:picLocks noChangeAspect="1"/>
            </p:cNvPicPr>
            <p:nvPr/>
          </p:nvPicPr>
          <p:blipFill>
            <a:blip r:embed="rId42"/>
            <a:stretch>
              <a:fillRect/>
            </a:stretch>
          </p:blipFill>
          <p:spPr>
            <a:xfrm>
              <a:off x="7037144" y="2954838"/>
              <a:ext cx="831633" cy="660228"/>
            </a:xfrm>
            <a:prstGeom prst="rect">
              <a:avLst/>
            </a:prstGeom>
          </p:spPr>
        </p:pic>
        <p:sp>
          <p:nvSpPr>
            <p:cNvPr id="7" name="TextBox 6">
              <a:extLst>
                <a:ext uri="{FF2B5EF4-FFF2-40B4-BE49-F238E27FC236}">
                  <a16:creationId xmlns:a16="http://schemas.microsoft.com/office/drawing/2014/main" id="{12A046B8-5BFC-CD6C-8D1C-DFC7703B7A33}"/>
                </a:ext>
              </a:extLst>
            </p:cNvPr>
            <p:cNvSpPr txBox="1"/>
            <p:nvPr/>
          </p:nvSpPr>
          <p:spPr>
            <a:xfrm>
              <a:off x="7062232" y="3338449"/>
              <a:ext cx="784510"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Cosmos DB</a:t>
              </a:r>
            </a:p>
          </p:txBody>
        </p:sp>
      </p:grpSp>
      <p:grpSp>
        <p:nvGrpSpPr>
          <p:cNvPr id="18" name="Group 17">
            <a:extLst>
              <a:ext uri="{FF2B5EF4-FFF2-40B4-BE49-F238E27FC236}">
                <a16:creationId xmlns:a16="http://schemas.microsoft.com/office/drawing/2014/main" id="{E55E984D-92ED-811D-E612-A84D5EA2B1EE}"/>
              </a:ext>
            </a:extLst>
          </p:cNvPr>
          <p:cNvGrpSpPr/>
          <p:nvPr/>
        </p:nvGrpSpPr>
        <p:grpSpPr>
          <a:xfrm>
            <a:off x="6992705" y="884031"/>
            <a:ext cx="1032488" cy="983994"/>
            <a:chOff x="6992705" y="884031"/>
            <a:chExt cx="1032488" cy="983994"/>
          </a:xfrm>
        </p:grpSpPr>
        <p:pic>
          <p:nvPicPr>
            <p:cNvPr id="69" name="Picture 68">
              <a:extLst>
                <a:ext uri="{FF2B5EF4-FFF2-40B4-BE49-F238E27FC236}">
                  <a16:creationId xmlns:a16="http://schemas.microsoft.com/office/drawing/2014/main" id="{9D9553C8-E0C2-464B-826A-D8F73AA5BFDC}"/>
                </a:ext>
              </a:extLst>
            </p:cNvPr>
            <p:cNvPicPr>
              <a:picLocks noChangeAspect="1"/>
            </p:cNvPicPr>
            <p:nvPr/>
          </p:nvPicPr>
          <p:blipFill>
            <a:blip r:embed="rId43"/>
            <a:stretch>
              <a:fillRect/>
            </a:stretch>
          </p:blipFill>
          <p:spPr>
            <a:xfrm>
              <a:off x="6992705" y="884031"/>
              <a:ext cx="945904" cy="983994"/>
            </a:xfrm>
            <a:prstGeom prst="rect">
              <a:avLst/>
            </a:prstGeom>
          </p:spPr>
        </p:pic>
        <p:sp>
          <p:nvSpPr>
            <p:cNvPr id="14" name="TextBox 13">
              <a:extLst>
                <a:ext uri="{FF2B5EF4-FFF2-40B4-BE49-F238E27FC236}">
                  <a16:creationId xmlns:a16="http://schemas.microsoft.com/office/drawing/2014/main" id="{208DB37B-36B3-FE59-B9D9-07F1DD26D992}"/>
                </a:ext>
              </a:extLst>
            </p:cNvPr>
            <p:cNvSpPr txBox="1"/>
            <p:nvPr/>
          </p:nvSpPr>
          <p:spPr>
            <a:xfrm>
              <a:off x="6997989" y="1589577"/>
              <a:ext cx="1027204"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MS SQL Server</a:t>
              </a:r>
            </a:p>
          </p:txBody>
        </p:sp>
      </p:grpSp>
      <p:grpSp>
        <p:nvGrpSpPr>
          <p:cNvPr id="22" name="Group 21">
            <a:extLst>
              <a:ext uri="{FF2B5EF4-FFF2-40B4-BE49-F238E27FC236}">
                <a16:creationId xmlns:a16="http://schemas.microsoft.com/office/drawing/2014/main" id="{30BFA79B-43AF-FA45-D02A-1C8C9E13E003}"/>
              </a:ext>
            </a:extLst>
          </p:cNvPr>
          <p:cNvGrpSpPr/>
          <p:nvPr/>
        </p:nvGrpSpPr>
        <p:grpSpPr>
          <a:xfrm>
            <a:off x="7087748" y="1940487"/>
            <a:ext cx="755015" cy="895117"/>
            <a:chOff x="7087748" y="1940487"/>
            <a:chExt cx="755015" cy="895117"/>
          </a:xfrm>
        </p:grpSpPr>
        <p:pic>
          <p:nvPicPr>
            <p:cNvPr id="67" name="Picture 66">
              <a:extLst>
                <a:ext uri="{FF2B5EF4-FFF2-40B4-BE49-F238E27FC236}">
                  <a16:creationId xmlns:a16="http://schemas.microsoft.com/office/drawing/2014/main" id="{D5D61376-4DAF-4195-8D4F-C9418F0F2DC7}"/>
                </a:ext>
              </a:extLst>
            </p:cNvPr>
            <p:cNvPicPr>
              <a:picLocks noChangeAspect="1"/>
            </p:cNvPicPr>
            <p:nvPr/>
          </p:nvPicPr>
          <p:blipFill>
            <a:blip r:embed="rId44"/>
            <a:stretch>
              <a:fillRect/>
            </a:stretch>
          </p:blipFill>
          <p:spPr>
            <a:xfrm>
              <a:off x="7157762" y="1940487"/>
              <a:ext cx="590396" cy="895117"/>
            </a:xfrm>
            <a:prstGeom prst="rect">
              <a:avLst/>
            </a:prstGeom>
          </p:spPr>
        </p:pic>
        <p:sp>
          <p:nvSpPr>
            <p:cNvPr id="16" name="TextBox 15">
              <a:extLst>
                <a:ext uri="{FF2B5EF4-FFF2-40B4-BE49-F238E27FC236}">
                  <a16:creationId xmlns:a16="http://schemas.microsoft.com/office/drawing/2014/main" id="{68ADC9D2-6608-AC15-ADEA-3F17CDFD2024}"/>
                </a:ext>
              </a:extLst>
            </p:cNvPr>
            <p:cNvSpPr txBox="1"/>
            <p:nvPr/>
          </p:nvSpPr>
          <p:spPr>
            <a:xfrm>
              <a:off x="7087748" y="2561517"/>
              <a:ext cx="755015"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Event Hubs</a:t>
              </a:r>
            </a:p>
          </p:txBody>
        </p:sp>
      </p:grpSp>
      <p:grpSp>
        <p:nvGrpSpPr>
          <p:cNvPr id="30" name="Group 29">
            <a:extLst>
              <a:ext uri="{FF2B5EF4-FFF2-40B4-BE49-F238E27FC236}">
                <a16:creationId xmlns:a16="http://schemas.microsoft.com/office/drawing/2014/main" id="{D9FD9126-23A2-0C23-7027-B38C9E3329C7}"/>
              </a:ext>
            </a:extLst>
          </p:cNvPr>
          <p:cNvGrpSpPr/>
          <p:nvPr/>
        </p:nvGrpSpPr>
        <p:grpSpPr>
          <a:xfrm>
            <a:off x="2469296" y="2431895"/>
            <a:ext cx="737723" cy="739388"/>
            <a:chOff x="2393491" y="2445697"/>
            <a:chExt cx="737723" cy="739388"/>
          </a:xfrm>
        </p:grpSpPr>
        <p:pic>
          <p:nvPicPr>
            <p:cNvPr id="24" name="Picture 23">
              <a:extLst>
                <a:ext uri="{FF2B5EF4-FFF2-40B4-BE49-F238E27FC236}">
                  <a16:creationId xmlns:a16="http://schemas.microsoft.com/office/drawing/2014/main" id="{C06193CB-8AAE-E594-1867-634276D8CBA3}"/>
                </a:ext>
              </a:extLst>
            </p:cNvPr>
            <p:cNvPicPr>
              <a:picLocks noChangeAspect="1"/>
            </p:cNvPicPr>
            <p:nvPr/>
          </p:nvPicPr>
          <p:blipFill>
            <a:blip r:embed="rId45"/>
            <a:stretch>
              <a:fillRect/>
            </a:stretch>
          </p:blipFill>
          <p:spPr>
            <a:xfrm>
              <a:off x="2393491" y="2445697"/>
              <a:ext cx="737723" cy="554722"/>
            </a:xfrm>
            <a:prstGeom prst="rect">
              <a:avLst/>
            </a:prstGeom>
          </p:spPr>
        </p:pic>
        <p:sp>
          <p:nvSpPr>
            <p:cNvPr id="26" name="TextBox 25">
              <a:extLst>
                <a:ext uri="{FF2B5EF4-FFF2-40B4-BE49-F238E27FC236}">
                  <a16:creationId xmlns:a16="http://schemas.microsoft.com/office/drawing/2014/main" id="{13D14FAE-819F-B967-AE23-82BD0E6EC916}"/>
                </a:ext>
              </a:extLst>
            </p:cNvPr>
            <p:cNvSpPr txBox="1"/>
            <p:nvPr/>
          </p:nvSpPr>
          <p:spPr>
            <a:xfrm>
              <a:off x="2539338" y="3000419"/>
              <a:ext cx="427361" cy="184666"/>
            </a:xfrm>
            <a:prstGeom prst="rect">
              <a:avLst/>
            </a:prstGeom>
            <a:noFill/>
            <a:ln>
              <a:noFill/>
            </a:ln>
          </p:spPr>
          <p:txBody>
            <a:bodyPr wrap="none" lIns="0" tIns="0" rIns="0" bIns="0" rtlCol="0">
              <a:spAutoFit/>
            </a:bodyPr>
            <a:lstStyle/>
            <a:p>
              <a:r>
                <a:rPr lang="en-US" sz="1200" kern="0" spc="-30" dirty="0">
                  <a:latin typeface="Arial"/>
                  <a:cs typeface="Arial"/>
                </a:rPr>
                <a:t>Mobile</a:t>
              </a:r>
            </a:p>
          </p:txBody>
        </p:sp>
      </p:grpSp>
      <p:pic>
        <p:nvPicPr>
          <p:cNvPr id="32" name="Picture 31">
            <a:extLst>
              <a:ext uri="{FF2B5EF4-FFF2-40B4-BE49-F238E27FC236}">
                <a16:creationId xmlns:a16="http://schemas.microsoft.com/office/drawing/2014/main" id="{C1FAB230-5FEE-3A7C-4ECB-0CE1123C9C05}"/>
              </a:ext>
            </a:extLst>
          </p:cNvPr>
          <p:cNvPicPr>
            <a:picLocks noChangeAspect="1"/>
          </p:cNvPicPr>
          <p:nvPr/>
        </p:nvPicPr>
        <p:blipFill>
          <a:blip r:embed="rId7"/>
          <a:stretch>
            <a:fillRect/>
          </a:stretch>
        </p:blipFill>
        <p:spPr>
          <a:xfrm>
            <a:off x="3147083" y="2640235"/>
            <a:ext cx="717363" cy="152360"/>
          </a:xfrm>
          <a:prstGeom prst="rect">
            <a:avLst/>
          </a:prstGeom>
        </p:spPr>
      </p:pic>
      <p:pic>
        <p:nvPicPr>
          <p:cNvPr id="36" name="Picture 35">
            <a:extLst>
              <a:ext uri="{FF2B5EF4-FFF2-40B4-BE49-F238E27FC236}">
                <a16:creationId xmlns:a16="http://schemas.microsoft.com/office/drawing/2014/main" id="{78BCE2DF-8716-D10E-6E07-CEEEFACE6D89}"/>
              </a:ext>
            </a:extLst>
          </p:cNvPr>
          <p:cNvPicPr>
            <a:picLocks noChangeAspect="1"/>
          </p:cNvPicPr>
          <p:nvPr/>
        </p:nvPicPr>
        <p:blipFill>
          <a:blip r:embed="rId46"/>
          <a:stretch>
            <a:fillRect/>
          </a:stretch>
        </p:blipFill>
        <p:spPr>
          <a:xfrm>
            <a:off x="2489594" y="1536791"/>
            <a:ext cx="570182" cy="527419"/>
          </a:xfrm>
          <a:prstGeom prst="rect">
            <a:avLst/>
          </a:prstGeom>
        </p:spPr>
      </p:pic>
    </p:spTree>
    <p:extLst>
      <p:ext uri="{BB962C8B-B14F-4D97-AF65-F5344CB8AC3E}">
        <p14:creationId xmlns:p14="http://schemas.microsoft.com/office/powerpoint/2010/main" val="398309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5FB69-E096-99A5-EBEF-E9101A248216}"/>
              </a:ext>
            </a:extLst>
          </p:cNvPr>
          <p:cNvSpPr/>
          <p:nvPr/>
        </p:nvSpPr>
        <p:spPr>
          <a:xfrm>
            <a:off x="8246359" y="509380"/>
            <a:ext cx="3771748" cy="4908631"/>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Mainframe (Brazil)</a:t>
            </a:r>
          </a:p>
          <a:p>
            <a:pPr algn="ctr" defTabSz="913965"/>
            <a:endParaRPr lang="en-US" sz="1899" dirty="0">
              <a:solidFill>
                <a:prstClr val="black"/>
              </a:solidFill>
              <a:latin typeface="Arial"/>
            </a:endParaRPr>
          </a:p>
        </p:txBody>
      </p:sp>
      <p:sp>
        <p:nvSpPr>
          <p:cNvPr id="58" name="Rectangle 57">
            <a:extLst>
              <a:ext uri="{FF2B5EF4-FFF2-40B4-BE49-F238E27FC236}">
                <a16:creationId xmlns:a16="http://schemas.microsoft.com/office/drawing/2014/main" id="{ECC925A0-64CF-8812-0201-45420F84CF70}"/>
              </a:ext>
            </a:extLst>
          </p:cNvPr>
          <p:cNvSpPr/>
          <p:nvPr/>
        </p:nvSpPr>
        <p:spPr>
          <a:xfrm>
            <a:off x="8309000" y="2965257"/>
            <a:ext cx="1719207" cy="152813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00" dirty="0">
                <a:solidFill>
                  <a:prstClr val="black"/>
                </a:solidFill>
                <a:latin typeface="Arial"/>
              </a:rPr>
              <a:t>CICS</a:t>
            </a:r>
          </a:p>
        </p:txBody>
      </p:sp>
      <p:sp>
        <p:nvSpPr>
          <p:cNvPr id="18" name="Rectangle 17">
            <a:extLst>
              <a:ext uri="{FF2B5EF4-FFF2-40B4-BE49-F238E27FC236}">
                <a16:creationId xmlns:a16="http://schemas.microsoft.com/office/drawing/2014/main" id="{9A909403-D03D-B215-0F46-0FF181DB0FDD}"/>
              </a:ext>
            </a:extLst>
          </p:cNvPr>
          <p:cNvSpPr/>
          <p:nvPr/>
        </p:nvSpPr>
        <p:spPr>
          <a:xfrm>
            <a:off x="1933518" y="509380"/>
            <a:ext cx="6016771" cy="4908631"/>
          </a:xfrm>
          <a:prstGeom prst="rect">
            <a:avLst/>
          </a:prstGeom>
          <a:solidFill>
            <a:srgbClr val="FF728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Azure (us-east)</a:t>
            </a:r>
          </a:p>
        </p:txBody>
      </p:sp>
      <p:sp>
        <p:nvSpPr>
          <p:cNvPr id="23" name="Rectangle 22">
            <a:extLst>
              <a:ext uri="{FF2B5EF4-FFF2-40B4-BE49-F238E27FC236}">
                <a16:creationId xmlns:a16="http://schemas.microsoft.com/office/drawing/2014/main" id="{C8BF7A5D-3B02-4348-DEF8-27F8F5283CD1}"/>
              </a:ext>
            </a:extLst>
          </p:cNvPr>
          <p:cNvSpPr/>
          <p:nvPr/>
        </p:nvSpPr>
        <p:spPr>
          <a:xfrm>
            <a:off x="6077748" y="2417104"/>
            <a:ext cx="1753961" cy="1528133"/>
          </a:xfrm>
          <a:prstGeom prst="rect">
            <a:avLst/>
          </a:prstGeom>
          <a:solidFill>
            <a:srgbClr val="ECF8AB"/>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200" dirty="0">
                <a:solidFill>
                  <a:prstClr val="black"/>
                </a:solidFill>
                <a:latin typeface="Arial"/>
              </a:rPr>
              <a:t>Azure Cloud Functions</a:t>
            </a:r>
          </a:p>
        </p:txBody>
      </p:sp>
      <p:sp>
        <p:nvSpPr>
          <p:cNvPr id="4" name="Rectangle 3"/>
          <p:cNvSpPr/>
          <p:nvPr/>
        </p:nvSpPr>
        <p:spPr>
          <a:xfrm>
            <a:off x="2050290" y="863593"/>
            <a:ext cx="3787272" cy="4442264"/>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AKS</a:t>
            </a:r>
          </a:p>
        </p:txBody>
      </p:sp>
      <p:sp>
        <p:nvSpPr>
          <p:cNvPr id="2" name="Title 1"/>
          <p:cNvSpPr>
            <a:spLocks noGrp="1"/>
          </p:cNvSpPr>
          <p:nvPr>
            <p:ph type="title"/>
          </p:nvPr>
        </p:nvSpPr>
        <p:spPr>
          <a:xfrm>
            <a:off x="129154" y="93990"/>
            <a:ext cx="12817918" cy="422349"/>
          </a:xfrm>
        </p:spPr>
        <p:txBody>
          <a:bodyPr/>
          <a:lstStyle/>
          <a:p>
            <a:r>
              <a:rPr lang="en-US" sz="2699" dirty="0"/>
              <a:t>Stock Trader on Azure – Securely “Integrate With” the mainframe in zCloud</a:t>
            </a:r>
          </a:p>
        </p:txBody>
      </p:sp>
      <p:sp>
        <p:nvSpPr>
          <p:cNvPr id="3" name="Rounded Rectangle 2"/>
          <p:cNvSpPr/>
          <p:nvPr/>
        </p:nvSpPr>
        <p:spPr>
          <a:xfrm>
            <a:off x="2226176" y="2195134"/>
            <a:ext cx="1242341"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8807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5108" y="1890273"/>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a:off x="1357810" y="2233084"/>
            <a:ext cx="868366" cy="30486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104" y="2884063"/>
            <a:ext cx="903688" cy="369332"/>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a:t>
            </a:r>
          </a:p>
          <a:p>
            <a:pPr algn="r" defTabSz="913965"/>
            <a:r>
              <a:rPr lang="en-US" sz="1200" i="1" kern="0" spc="-30" dirty="0">
                <a:solidFill>
                  <a:prstClr val="black"/>
                </a:solidFill>
                <a:latin typeface="Arial"/>
                <a:cs typeface="Arial"/>
              </a:rPr>
              <a:t>GET</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3231739"/>
            <a:ext cx="1200938"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2194583"/>
            <a:ext cx="1142702" cy="763414"/>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29" idx="1"/>
          </p:cNvCxnSpPr>
          <p:nvPr/>
        </p:nvCxnSpPr>
        <p:spPr>
          <a:xfrm flipV="1">
            <a:off x="3446122" y="1579821"/>
            <a:ext cx="946828" cy="19947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913700" y="2875747"/>
            <a:ext cx="574836" cy="369332"/>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PUT</a:t>
            </a:r>
          </a:p>
          <a:p>
            <a:pPr defTabSz="913965"/>
            <a:r>
              <a:rPr lang="en-US" sz="1200" i="1" kern="0" spc="-30" dirty="0">
                <a:solidFill>
                  <a:prstClr val="black"/>
                </a:solidFill>
                <a:latin typeface="Arial"/>
                <a:cs typeface="Arial"/>
              </a:rPr>
              <a:t>DELETE</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1264689"/>
            <a:ext cx="1142702" cy="630264"/>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33" name="Straight Connector 32">
            <a:extLst>
              <a:ext uri="{FF2B5EF4-FFF2-40B4-BE49-F238E27FC236}">
                <a16:creationId xmlns:a16="http://schemas.microsoft.com/office/drawing/2014/main" id="{BEDD5F3C-9965-054D-9390-A4764F4E6717}"/>
              </a:ext>
            </a:extLst>
          </p:cNvPr>
          <p:cNvCxnSpPr>
            <a:cxnSpLocks/>
            <a:stCxn id="29" idx="2"/>
            <a:endCxn id="142" idx="0"/>
          </p:cNvCxnSpPr>
          <p:nvPr/>
        </p:nvCxnSpPr>
        <p:spPr>
          <a:xfrm>
            <a:off x="4964301" y="18949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530288" y="2107728"/>
            <a:ext cx="1273581"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Db2</a:t>
            </a:r>
          </a:p>
        </p:txBody>
      </p:sp>
      <p:sp>
        <p:nvSpPr>
          <p:cNvPr id="36" name="Rounded Rectangle 35">
            <a:extLst>
              <a:ext uri="{FF2B5EF4-FFF2-40B4-BE49-F238E27FC236}">
                <a16:creationId xmlns:a16="http://schemas.microsoft.com/office/drawing/2014/main" id="{5424594C-D2BE-4D4C-83FD-B1A084D4615B}"/>
              </a:ext>
            </a:extLst>
          </p:cNvPr>
          <p:cNvSpPr/>
          <p:nvPr/>
        </p:nvSpPr>
        <p:spPr>
          <a:xfrm>
            <a:off x="6295807" y="2754491"/>
            <a:ext cx="1336404" cy="401481"/>
          </a:xfrm>
          <a:prstGeom prst="roundRect">
            <a:avLst/>
          </a:prstGeom>
          <a:solidFill>
            <a:schemeClr val="accent5">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200" dirty="0">
                <a:solidFill>
                  <a:prstClr val="white"/>
                </a:solidFill>
                <a:latin typeface="Arial"/>
              </a:rPr>
              <a:t>getStockQuote</a:t>
            </a:r>
          </a:p>
        </p:txBody>
      </p:sp>
      <p:cxnSp>
        <p:nvCxnSpPr>
          <p:cNvPr id="38" name="Straight Connector 37">
            <a:extLst>
              <a:ext uri="{FF2B5EF4-FFF2-40B4-BE49-F238E27FC236}">
                <a16:creationId xmlns:a16="http://schemas.microsoft.com/office/drawing/2014/main" id="{0982C3B4-7A82-8942-A7FD-B182C40DD7A7}"/>
              </a:ext>
            </a:extLst>
          </p:cNvPr>
          <p:cNvCxnSpPr>
            <a:cxnSpLocks/>
            <a:stCxn id="142" idx="3"/>
            <a:endCxn id="36" idx="1"/>
          </p:cNvCxnSpPr>
          <p:nvPr/>
        </p:nvCxnSpPr>
        <p:spPr>
          <a:xfrm>
            <a:off x="5540577" y="2576290"/>
            <a:ext cx="755230" cy="3789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E595F7-10E9-2846-99C0-93C077B6CA2F}"/>
              </a:ext>
            </a:extLst>
          </p:cNvPr>
          <p:cNvCxnSpPr>
            <a:cxnSpLocks/>
          </p:cNvCxnSpPr>
          <p:nvPr/>
        </p:nvCxnSpPr>
        <p:spPr>
          <a:xfrm flipV="1">
            <a:off x="5535652" y="1536903"/>
            <a:ext cx="2040523" cy="254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9913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5" name="Rounded Rectangle 4">
            <a:extLst>
              <a:ext uri="{FF2B5EF4-FFF2-40B4-BE49-F238E27FC236}">
                <a16:creationId xmlns:a16="http://schemas.microsoft.com/office/drawing/2014/main" id="{91E515CC-D93F-A498-FEA4-58644DC52325}"/>
              </a:ext>
            </a:extLst>
          </p:cNvPr>
          <p:cNvSpPr/>
          <p:nvPr/>
        </p:nvSpPr>
        <p:spPr>
          <a:xfrm>
            <a:off x="4403824" y="3247926"/>
            <a:ext cx="1142702" cy="630264"/>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7" name="TextBox 6">
            <a:extLst>
              <a:ext uri="{FF2B5EF4-FFF2-40B4-BE49-F238E27FC236}">
                <a16:creationId xmlns:a16="http://schemas.microsoft.com/office/drawing/2014/main" id="{270FAF4B-7F4A-590D-1E63-EDEE6E61C050}"/>
              </a:ext>
            </a:extLst>
          </p:cNvPr>
          <p:cNvSpPr txBox="1"/>
          <p:nvPr/>
        </p:nvSpPr>
        <p:spPr>
          <a:xfrm>
            <a:off x="5979734" y="2623936"/>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 name="TextBox 7">
            <a:extLst>
              <a:ext uri="{FF2B5EF4-FFF2-40B4-BE49-F238E27FC236}">
                <a16:creationId xmlns:a16="http://schemas.microsoft.com/office/drawing/2014/main" id="{1A5102C7-6F91-88B2-F749-E2BE794F976C}"/>
              </a:ext>
            </a:extLst>
          </p:cNvPr>
          <p:cNvSpPr txBox="1"/>
          <p:nvPr/>
        </p:nvSpPr>
        <p:spPr>
          <a:xfrm>
            <a:off x="4000598" y="3986287"/>
            <a:ext cx="922368" cy="215444"/>
          </a:xfrm>
          <a:prstGeom prst="rect">
            <a:avLst/>
          </a:prstGeom>
          <a:noFill/>
          <a:ln>
            <a:noFill/>
          </a:ln>
        </p:spPr>
        <p:txBody>
          <a:bodyPr wrap="none" lIns="0" tIns="0" rIns="0" bIns="0" rtlCol="0">
            <a:spAutoFit/>
          </a:bodyPr>
          <a:lstStyle/>
          <a:p>
            <a:pPr algn="r" defTabSz="913965"/>
            <a:r>
              <a:rPr lang="en-US" sz="1400" i="1" kern="0" spc="-30" dirty="0">
                <a:solidFill>
                  <a:prstClr val="black"/>
                </a:solidFill>
                <a:latin typeface="Arial"/>
                <a:cs typeface="Arial"/>
              </a:rPr>
              <a:t>GET, POST</a:t>
            </a:r>
          </a:p>
        </p:txBody>
      </p:sp>
      <p:cxnSp>
        <p:nvCxnSpPr>
          <p:cNvPr id="9" name="Straight Connector 8">
            <a:extLst>
              <a:ext uri="{FF2B5EF4-FFF2-40B4-BE49-F238E27FC236}">
                <a16:creationId xmlns:a16="http://schemas.microsoft.com/office/drawing/2014/main" id="{2C43C01F-B8CA-BD8D-DFE2-3D398EE155EF}"/>
              </a:ext>
            </a:extLst>
          </p:cNvPr>
          <p:cNvCxnSpPr>
            <a:cxnSpLocks/>
            <a:stCxn id="97" idx="3"/>
            <a:endCxn id="5" idx="1"/>
          </p:cNvCxnSpPr>
          <p:nvPr/>
        </p:nvCxnSpPr>
        <p:spPr>
          <a:xfrm flipV="1">
            <a:off x="3446122" y="3563058"/>
            <a:ext cx="957702" cy="114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50EB2E0-DFD8-6A8A-E840-411DB27E5478}"/>
              </a:ext>
            </a:extLst>
          </p:cNvPr>
          <p:cNvSpPr/>
          <p:nvPr/>
        </p:nvSpPr>
        <p:spPr>
          <a:xfrm>
            <a:off x="4316288" y="4190945"/>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CouchDB</a:t>
            </a:r>
            <a:endParaRPr lang="en-US" sz="1899" dirty="0">
              <a:solidFill>
                <a:prstClr val="white"/>
              </a:solidFill>
              <a:latin typeface="Arial"/>
            </a:endParaRPr>
          </a:p>
        </p:txBody>
      </p:sp>
      <p:cxnSp>
        <p:nvCxnSpPr>
          <p:cNvPr id="14" name="Straight Connector 13">
            <a:extLst>
              <a:ext uri="{FF2B5EF4-FFF2-40B4-BE49-F238E27FC236}">
                <a16:creationId xmlns:a16="http://schemas.microsoft.com/office/drawing/2014/main" id="{DF40F924-9702-B554-F493-5A9974C0F284}"/>
              </a:ext>
            </a:extLst>
          </p:cNvPr>
          <p:cNvCxnSpPr>
            <a:cxnSpLocks/>
            <a:stCxn id="97" idx="3"/>
          </p:cNvCxnSpPr>
          <p:nvPr/>
        </p:nvCxnSpPr>
        <p:spPr>
          <a:xfrm>
            <a:off x="3446122" y="3574550"/>
            <a:ext cx="957702" cy="1368775"/>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4F3201-6AD7-16B9-06F0-5F6A677248B5}"/>
              </a:ext>
            </a:extLst>
          </p:cNvPr>
          <p:cNvCxnSpPr>
            <a:cxnSpLocks/>
            <a:stCxn id="5" idx="2"/>
            <a:endCxn id="10" idx="0"/>
          </p:cNvCxnSpPr>
          <p:nvPr/>
        </p:nvCxnSpPr>
        <p:spPr>
          <a:xfrm>
            <a:off x="4975175" y="3878190"/>
            <a:ext cx="9316" cy="312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078C1588-AE11-473A-2FEC-D5C8CE988F7E}"/>
              </a:ext>
            </a:extLst>
          </p:cNvPr>
          <p:cNvSpPr/>
          <p:nvPr/>
        </p:nvSpPr>
        <p:spPr>
          <a:xfrm>
            <a:off x="215108" y="971359"/>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Gatling</a:t>
            </a:r>
          </a:p>
        </p:txBody>
      </p:sp>
      <p:cxnSp>
        <p:nvCxnSpPr>
          <p:cNvPr id="51" name="Straight Connector 50">
            <a:extLst>
              <a:ext uri="{FF2B5EF4-FFF2-40B4-BE49-F238E27FC236}">
                <a16:creationId xmlns:a16="http://schemas.microsoft.com/office/drawing/2014/main" id="{6BAA2A27-2D0E-FB67-4154-AAE55517336D}"/>
              </a:ext>
            </a:extLst>
          </p:cNvPr>
          <p:cNvCxnSpPr>
            <a:cxnSpLocks/>
            <a:stCxn id="49" idx="3"/>
            <a:endCxn id="3" idx="1"/>
          </p:cNvCxnSpPr>
          <p:nvPr/>
        </p:nvCxnSpPr>
        <p:spPr>
          <a:xfrm>
            <a:off x="1357810" y="1314170"/>
            <a:ext cx="868366" cy="122377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269501E8-16AB-BC23-3834-17DE55E04D4E}"/>
              </a:ext>
            </a:extLst>
          </p:cNvPr>
          <p:cNvSpPr/>
          <p:nvPr/>
        </p:nvSpPr>
        <p:spPr>
          <a:xfrm>
            <a:off x="6295807" y="3363970"/>
            <a:ext cx="1336404" cy="401481"/>
          </a:xfrm>
          <a:prstGeom prst="roundRect">
            <a:avLst/>
          </a:prstGeom>
          <a:solidFill>
            <a:schemeClr val="accent5">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200" dirty="0">
                <a:solidFill>
                  <a:prstClr val="white"/>
                </a:solidFill>
                <a:latin typeface="Arial"/>
              </a:rPr>
              <a:t>getLoyaltyLevel</a:t>
            </a:r>
          </a:p>
        </p:txBody>
      </p:sp>
      <p:cxnSp>
        <p:nvCxnSpPr>
          <p:cNvPr id="76" name="Straight Connector 75">
            <a:extLst>
              <a:ext uri="{FF2B5EF4-FFF2-40B4-BE49-F238E27FC236}">
                <a16:creationId xmlns:a16="http://schemas.microsoft.com/office/drawing/2014/main" id="{3469A308-E0F1-2934-E613-BFF4A7DF44D7}"/>
              </a:ext>
            </a:extLst>
          </p:cNvPr>
          <p:cNvCxnSpPr>
            <a:cxnSpLocks/>
            <a:stCxn id="5" idx="3"/>
            <a:endCxn id="66" idx="1"/>
          </p:cNvCxnSpPr>
          <p:nvPr/>
        </p:nvCxnSpPr>
        <p:spPr>
          <a:xfrm>
            <a:off x="5546526" y="3563058"/>
            <a:ext cx="749281" cy="16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8BBCDC3-0E9C-D051-3EB5-F3E87E220A47}"/>
              </a:ext>
            </a:extLst>
          </p:cNvPr>
          <p:cNvSpPr txBox="1"/>
          <p:nvPr/>
        </p:nvSpPr>
        <p:spPr>
          <a:xfrm>
            <a:off x="5915146" y="3346900"/>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Rounded Rectangle 85">
            <a:extLst>
              <a:ext uri="{FF2B5EF4-FFF2-40B4-BE49-F238E27FC236}">
                <a16:creationId xmlns:a16="http://schemas.microsoft.com/office/drawing/2014/main" id="{5EB49305-5800-B93D-FBF4-1FC24CE018D1}"/>
              </a:ext>
            </a:extLst>
          </p:cNvPr>
          <p:cNvSpPr/>
          <p:nvPr/>
        </p:nvSpPr>
        <p:spPr>
          <a:xfrm>
            <a:off x="6286525" y="1779481"/>
            <a:ext cx="1273581" cy="519452"/>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Azure Cache</a:t>
            </a:r>
          </a:p>
        </p:txBody>
      </p:sp>
      <p:cxnSp>
        <p:nvCxnSpPr>
          <p:cNvPr id="87" name="Straight Connector 86">
            <a:extLst>
              <a:ext uri="{FF2B5EF4-FFF2-40B4-BE49-F238E27FC236}">
                <a16:creationId xmlns:a16="http://schemas.microsoft.com/office/drawing/2014/main" id="{10BCCB00-97FB-7ADA-0B4C-21CA8C04CE95}"/>
              </a:ext>
            </a:extLst>
          </p:cNvPr>
          <p:cNvCxnSpPr>
            <a:cxnSpLocks/>
            <a:stCxn id="142" idx="3"/>
            <a:endCxn id="86" idx="1"/>
          </p:cNvCxnSpPr>
          <p:nvPr/>
        </p:nvCxnSpPr>
        <p:spPr>
          <a:xfrm flipV="1">
            <a:off x="5540577" y="2039207"/>
            <a:ext cx="745948" cy="5370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8AAF58E8-30F2-E34C-9771-10DA4166D1F4}"/>
              </a:ext>
            </a:extLst>
          </p:cNvPr>
          <p:cNvSpPr/>
          <p:nvPr/>
        </p:nvSpPr>
        <p:spPr>
          <a:xfrm>
            <a:off x="8490276" y="3534454"/>
            <a:ext cx="1359916" cy="521008"/>
          </a:xfrm>
          <a:prstGeom prst="roundRect">
            <a:avLst/>
          </a:prstGeom>
          <a:solidFill>
            <a:srgbClr val="BA54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00" dirty="0">
                <a:solidFill>
                  <a:prstClr val="white"/>
                </a:solidFill>
                <a:latin typeface="Arial"/>
              </a:rPr>
              <a:t>Cash Account</a:t>
            </a:r>
          </a:p>
        </p:txBody>
      </p:sp>
      <p:sp>
        <p:nvSpPr>
          <p:cNvPr id="24" name="TextBox 23">
            <a:extLst>
              <a:ext uri="{FF2B5EF4-FFF2-40B4-BE49-F238E27FC236}">
                <a16:creationId xmlns:a16="http://schemas.microsoft.com/office/drawing/2014/main" id="{E33B69FD-844D-6B4F-6FD7-F82551E1907A}"/>
              </a:ext>
            </a:extLst>
          </p:cNvPr>
          <p:cNvSpPr txBox="1"/>
          <p:nvPr/>
        </p:nvSpPr>
        <p:spPr>
          <a:xfrm rot="2342814">
            <a:off x="7898928" y="1988232"/>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sp>
        <p:nvSpPr>
          <p:cNvPr id="19" name="Rounded Rectangle 18">
            <a:extLst>
              <a:ext uri="{FF2B5EF4-FFF2-40B4-BE49-F238E27FC236}">
                <a16:creationId xmlns:a16="http://schemas.microsoft.com/office/drawing/2014/main" id="{7D492569-3B65-1CCF-2841-0EEBA3370483}"/>
              </a:ext>
            </a:extLst>
          </p:cNvPr>
          <p:cNvSpPr/>
          <p:nvPr/>
        </p:nvSpPr>
        <p:spPr>
          <a:xfrm>
            <a:off x="10523051" y="4711953"/>
            <a:ext cx="1273581"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z/OS Connect</a:t>
            </a:r>
          </a:p>
        </p:txBody>
      </p:sp>
      <p:cxnSp>
        <p:nvCxnSpPr>
          <p:cNvPr id="32" name="Straight Connector 31">
            <a:extLst>
              <a:ext uri="{FF2B5EF4-FFF2-40B4-BE49-F238E27FC236}">
                <a16:creationId xmlns:a16="http://schemas.microsoft.com/office/drawing/2014/main" id="{37AAFA8B-183B-F7DB-6556-2EC086E2FB45}"/>
              </a:ext>
            </a:extLst>
          </p:cNvPr>
          <p:cNvCxnSpPr>
            <a:cxnSpLocks/>
            <a:stCxn id="19" idx="0"/>
            <a:endCxn id="92" idx="2"/>
          </p:cNvCxnSpPr>
          <p:nvPr/>
        </p:nvCxnSpPr>
        <p:spPr>
          <a:xfrm flipH="1" flipV="1">
            <a:off x="9170234" y="4055462"/>
            <a:ext cx="1989608" cy="65649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7D1BBA2-4CE4-E4E9-7756-397BF89C28FA}"/>
              </a:ext>
            </a:extLst>
          </p:cNvPr>
          <p:cNvSpPr txBox="1"/>
          <p:nvPr/>
        </p:nvSpPr>
        <p:spPr>
          <a:xfrm>
            <a:off x="7916406" y="4940157"/>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cxnSp>
        <p:nvCxnSpPr>
          <p:cNvPr id="52" name="Straight Connector 51">
            <a:extLst>
              <a:ext uri="{FF2B5EF4-FFF2-40B4-BE49-F238E27FC236}">
                <a16:creationId xmlns:a16="http://schemas.microsoft.com/office/drawing/2014/main" id="{EE0ABB35-674F-209E-5126-EA48BD6ACAFB}"/>
              </a:ext>
            </a:extLst>
          </p:cNvPr>
          <p:cNvCxnSpPr>
            <a:cxnSpLocks/>
            <a:stCxn id="58" idx="0"/>
            <a:endCxn id="34" idx="2"/>
          </p:cNvCxnSpPr>
          <p:nvPr/>
        </p:nvCxnSpPr>
        <p:spPr>
          <a:xfrm flipH="1" flipV="1">
            <a:off x="9167079" y="2627180"/>
            <a:ext cx="1525" cy="33807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F7474D-A307-2F81-5A24-560BC8F8D828}"/>
              </a:ext>
            </a:extLst>
          </p:cNvPr>
          <p:cNvCxnSpPr>
            <a:cxnSpLocks/>
            <a:endCxn id="74" idx="1"/>
          </p:cNvCxnSpPr>
          <p:nvPr/>
        </p:nvCxnSpPr>
        <p:spPr>
          <a:xfrm>
            <a:off x="4392950" y="4943325"/>
            <a:ext cx="1854553" cy="0"/>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28C4650C-25B8-8464-B87C-F5FF770D0708}"/>
              </a:ext>
            </a:extLst>
          </p:cNvPr>
          <p:cNvSpPr/>
          <p:nvPr/>
        </p:nvSpPr>
        <p:spPr>
          <a:xfrm>
            <a:off x="10324277" y="3534454"/>
            <a:ext cx="711874" cy="521008"/>
          </a:xfrm>
          <a:prstGeom prst="roundRect">
            <a:avLst/>
          </a:prstGeom>
          <a:solidFill>
            <a:srgbClr val="BA54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00" dirty="0">
                <a:solidFill>
                  <a:prstClr val="white"/>
                </a:solidFill>
                <a:latin typeface="Arial"/>
              </a:rPr>
              <a:t>JCL</a:t>
            </a:r>
          </a:p>
        </p:txBody>
      </p:sp>
      <p:cxnSp>
        <p:nvCxnSpPr>
          <p:cNvPr id="39" name="Straight Connector 38">
            <a:extLst>
              <a:ext uri="{FF2B5EF4-FFF2-40B4-BE49-F238E27FC236}">
                <a16:creationId xmlns:a16="http://schemas.microsoft.com/office/drawing/2014/main" id="{3B57E1D8-048E-0023-349E-366F8A747633}"/>
              </a:ext>
            </a:extLst>
          </p:cNvPr>
          <p:cNvCxnSpPr>
            <a:cxnSpLocks/>
            <a:stCxn id="37" idx="1"/>
            <a:endCxn id="92" idx="3"/>
          </p:cNvCxnSpPr>
          <p:nvPr/>
        </p:nvCxnSpPr>
        <p:spPr>
          <a:xfrm flipH="1">
            <a:off x="9850192" y="3794958"/>
            <a:ext cx="47408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AAEE9E-DB2F-0492-C42B-FFA9151DABC3}"/>
              </a:ext>
            </a:extLst>
          </p:cNvPr>
          <p:cNvCxnSpPr>
            <a:cxnSpLocks/>
            <a:stCxn id="3" idx="0"/>
            <a:endCxn id="106" idx="2"/>
          </p:cNvCxnSpPr>
          <p:nvPr/>
        </p:nvCxnSpPr>
        <p:spPr>
          <a:xfrm flipH="1" flipV="1">
            <a:off x="2843348" y="1482288"/>
            <a:ext cx="3999" cy="71284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499885D-1739-BFDE-AD06-6E7B0119DF61}"/>
              </a:ext>
            </a:extLst>
          </p:cNvPr>
          <p:cNvSpPr/>
          <p:nvPr/>
        </p:nvSpPr>
        <p:spPr>
          <a:xfrm>
            <a:off x="8530288" y="996437"/>
            <a:ext cx="1273581" cy="85091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Tivoli Directory Server</a:t>
            </a:r>
          </a:p>
        </p:txBody>
      </p:sp>
      <p:cxnSp>
        <p:nvCxnSpPr>
          <p:cNvPr id="61" name="Straight Connector 60">
            <a:extLst>
              <a:ext uri="{FF2B5EF4-FFF2-40B4-BE49-F238E27FC236}">
                <a16:creationId xmlns:a16="http://schemas.microsoft.com/office/drawing/2014/main" id="{3C8E2349-4AD0-2E5D-09AB-ED4C8329B677}"/>
              </a:ext>
            </a:extLst>
          </p:cNvPr>
          <p:cNvCxnSpPr>
            <a:cxnSpLocks/>
            <a:endCxn id="34" idx="1"/>
          </p:cNvCxnSpPr>
          <p:nvPr/>
        </p:nvCxnSpPr>
        <p:spPr>
          <a:xfrm>
            <a:off x="7555733" y="1536158"/>
            <a:ext cx="974555" cy="8312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1D292B7-66B1-3830-A092-37F8FAF520D4}"/>
              </a:ext>
            </a:extLst>
          </p:cNvPr>
          <p:cNvCxnSpPr>
            <a:cxnSpLocks/>
            <a:stCxn id="106" idx="3"/>
          </p:cNvCxnSpPr>
          <p:nvPr/>
        </p:nvCxnSpPr>
        <p:spPr>
          <a:xfrm flipV="1">
            <a:off x="3511550" y="1220548"/>
            <a:ext cx="5018738" cy="1236"/>
          </a:xfrm>
          <a:prstGeom prst="line">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0FAAF282-2D1F-D6D3-53B5-E09925F57791}"/>
              </a:ext>
            </a:extLst>
          </p:cNvPr>
          <p:cNvSpPr/>
          <p:nvPr/>
        </p:nvSpPr>
        <p:spPr>
          <a:xfrm>
            <a:off x="6247503" y="4682821"/>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APIM</a:t>
            </a:r>
            <a:endParaRPr lang="en-US" sz="1899" dirty="0">
              <a:solidFill>
                <a:prstClr val="white"/>
              </a:solidFill>
              <a:latin typeface="Arial"/>
            </a:endParaRPr>
          </a:p>
        </p:txBody>
      </p:sp>
      <p:cxnSp>
        <p:nvCxnSpPr>
          <p:cNvPr id="77" name="Straight Connector 76">
            <a:extLst>
              <a:ext uri="{FF2B5EF4-FFF2-40B4-BE49-F238E27FC236}">
                <a16:creationId xmlns:a16="http://schemas.microsoft.com/office/drawing/2014/main" id="{28D60E84-B2A4-8B5E-38F1-C1259A8150BB}"/>
              </a:ext>
            </a:extLst>
          </p:cNvPr>
          <p:cNvCxnSpPr>
            <a:cxnSpLocks/>
            <a:stCxn id="74" idx="3"/>
            <a:endCxn id="19" idx="1"/>
          </p:cNvCxnSpPr>
          <p:nvPr/>
        </p:nvCxnSpPr>
        <p:spPr>
          <a:xfrm>
            <a:off x="7583908" y="4943325"/>
            <a:ext cx="2939143" cy="28354"/>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A5EB1C0-7F43-D016-2B8F-588D3921388A}"/>
              </a:ext>
            </a:extLst>
          </p:cNvPr>
          <p:cNvSpPr txBox="1"/>
          <p:nvPr/>
        </p:nvSpPr>
        <p:spPr>
          <a:xfrm rot="2371020">
            <a:off x="7927275" y="1773876"/>
            <a:ext cx="454292"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90" name="TextBox 89">
            <a:extLst>
              <a:ext uri="{FF2B5EF4-FFF2-40B4-BE49-F238E27FC236}">
                <a16:creationId xmlns:a16="http://schemas.microsoft.com/office/drawing/2014/main" id="{F6980482-8530-0395-DC8D-1DCCCE6E5858}"/>
              </a:ext>
            </a:extLst>
          </p:cNvPr>
          <p:cNvSpPr txBox="1"/>
          <p:nvPr/>
        </p:nvSpPr>
        <p:spPr>
          <a:xfrm>
            <a:off x="5921326" y="4504227"/>
            <a:ext cx="1275808" cy="369332"/>
          </a:xfrm>
          <a:prstGeom prst="rect">
            <a:avLst/>
          </a:prstGeom>
          <a:noFill/>
          <a:ln>
            <a:noFill/>
          </a:ln>
        </p:spPr>
        <p:txBody>
          <a:bodyPr wrap="square" lIns="0" tIns="0" rIns="0" bIns="0" rtlCol="0">
            <a:spAutoFit/>
          </a:bodyPr>
          <a:lstStyle/>
          <a:p>
            <a:pPr defTabSz="913965"/>
            <a:r>
              <a:rPr lang="en-US" sz="1200" i="1" kern="0" spc="-30" dirty="0">
                <a:solidFill>
                  <a:prstClr val="black"/>
                </a:solidFill>
                <a:latin typeface="Arial"/>
                <a:cs typeface="Arial"/>
              </a:rPr>
              <a:t>PUT (debit, credit) </a:t>
            </a:r>
          </a:p>
          <a:p>
            <a:pPr defTabSz="913965"/>
            <a:r>
              <a:rPr lang="en-US" sz="1200" i="1" kern="0" spc="-30" dirty="0">
                <a:solidFill>
                  <a:prstClr val="black"/>
                </a:solidFill>
                <a:latin typeface="Arial"/>
                <a:cs typeface="Arial"/>
              </a:rPr>
              <a:t>GET</a:t>
            </a:r>
          </a:p>
        </p:txBody>
      </p:sp>
      <p:sp>
        <p:nvSpPr>
          <p:cNvPr id="91" name="TextBox 90">
            <a:extLst>
              <a:ext uri="{FF2B5EF4-FFF2-40B4-BE49-F238E27FC236}">
                <a16:creationId xmlns:a16="http://schemas.microsoft.com/office/drawing/2014/main" id="{7209CFE2-B5CD-DC80-0A1D-34BDF7616EAE}"/>
              </a:ext>
            </a:extLst>
          </p:cNvPr>
          <p:cNvSpPr txBox="1"/>
          <p:nvPr/>
        </p:nvSpPr>
        <p:spPr>
          <a:xfrm>
            <a:off x="5654482" y="4960038"/>
            <a:ext cx="574836" cy="369332"/>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POST</a:t>
            </a:r>
          </a:p>
          <a:p>
            <a:pPr algn="r" defTabSz="913965"/>
            <a:r>
              <a:rPr lang="en-US" sz="1200" i="1" kern="0" spc="-30" dirty="0">
                <a:solidFill>
                  <a:prstClr val="black"/>
                </a:solidFill>
                <a:latin typeface="Arial"/>
                <a:cs typeface="Arial"/>
              </a:rPr>
              <a:t>DELETE</a:t>
            </a:r>
          </a:p>
        </p:txBody>
      </p:sp>
      <p:sp>
        <p:nvSpPr>
          <p:cNvPr id="106" name="Rounded Rectangle 105">
            <a:extLst>
              <a:ext uri="{FF2B5EF4-FFF2-40B4-BE49-F238E27FC236}">
                <a16:creationId xmlns:a16="http://schemas.microsoft.com/office/drawing/2014/main" id="{B64B79E1-00B3-317E-FC3E-26BB94568A21}"/>
              </a:ext>
            </a:extLst>
          </p:cNvPr>
          <p:cNvSpPr/>
          <p:nvPr/>
        </p:nvSpPr>
        <p:spPr>
          <a:xfrm>
            <a:off x="2175145" y="961280"/>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KeyCloak (OIDC)</a:t>
            </a:r>
            <a:endParaRPr lang="en-US" sz="1899" dirty="0">
              <a:solidFill>
                <a:prstClr val="white"/>
              </a:solidFill>
              <a:latin typeface="Arial"/>
            </a:endParaRPr>
          </a:p>
        </p:txBody>
      </p:sp>
      <p:sp>
        <p:nvSpPr>
          <p:cNvPr id="40" name="TextBox 39">
            <a:extLst>
              <a:ext uri="{FF2B5EF4-FFF2-40B4-BE49-F238E27FC236}">
                <a16:creationId xmlns:a16="http://schemas.microsoft.com/office/drawing/2014/main" id="{FE82716F-F5D5-0A68-950D-2A370C5BB667}"/>
              </a:ext>
            </a:extLst>
          </p:cNvPr>
          <p:cNvSpPr txBox="1"/>
          <p:nvPr/>
        </p:nvSpPr>
        <p:spPr>
          <a:xfrm>
            <a:off x="2660451" y="3209169"/>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41" name="TextBox 40">
            <a:extLst>
              <a:ext uri="{FF2B5EF4-FFF2-40B4-BE49-F238E27FC236}">
                <a16:creationId xmlns:a16="http://schemas.microsoft.com/office/drawing/2014/main" id="{F9339696-6FCF-808C-6DE8-270A1B9FEED7}"/>
              </a:ext>
            </a:extLst>
          </p:cNvPr>
          <p:cNvSpPr txBox="1"/>
          <p:nvPr/>
        </p:nvSpPr>
        <p:spPr>
          <a:xfrm>
            <a:off x="1938417" y="5532676"/>
            <a:ext cx="9967817" cy="1292662"/>
          </a:xfrm>
          <a:prstGeom prst="rect">
            <a:avLst/>
          </a:prstGeom>
          <a:noFill/>
          <a:ln>
            <a:noFill/>
          </a:ln>
        </p:spPr>
        <p:txBody>
          <a:bodyPr wrap="square" lIns="0" tIns="0" rIns="0" bIns="0" rtlCol="0">
            <a:spAutoFit/>
          </a:bodyPr>
          <a:lstStyle/>
          <a:p>
            <a:r>
              <a:rPr lang="en-US" sz="2100" kern="0" spc="-30" dirty="0">
                <a:latin typeface="Arial"/>
                <a:cs typeface="Arial"/>
              </a:rPr>
              <a:t>KeyCloak (or any OIDC provider) issues a JWT upon successful authentication and returns that to the front-end microservice (Trader), which propagates it on to all the downstream microservices, including Cash Account on the mainframe.  Recipients can call back to the issuer to validate the JWT (which is signed, and can be encrypted)</a:t>
            </a:r>
          </a:p>
        </p:txBody>
      </p:sp>
      <p:sp>
        <p:nvSpPr>
          <p:cNvPr id="42" name="TextBox 41">
            <a:extLst>
              <a:ext uri="{FF2B5EF4-FFF2-40B4-BE49-F238E27FC236}">
                <a16:creationId xmlns:a16="http://schemas.microsoft.com/office/drawing/2014/main" id="{52C56E1B-18F3-B778-46AE-56B0CEF24846}"/>
              </a:ext>
            </a:extLst>
          </p:cNvPr>
          <p:cNvSpPr txBox="1"/>
          <p:nvPr/>
        </p:nvSpPr>
        <p:spPr>
          <a:xfrm>
            <a:off x="4401107" y="1638698"/>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43" name="TextBox 42">
            <a:extLst>
              <a:ext uri="{FF2B5EF4-FFF2-40B4-BE49-F238E27FC236}">
                <a16:creationId xmlns:a16="http://schemas.microsoft.com/office/drawing/2014/main" id="{5185731A-A824-7D71-06DD-E8BDA3746BFA}"/>
              </a:ext>
            </a:extLst>
          </p:cNvPr>
          <p:cNvSpPr txBox="1"/>
          <p:nvPr/>
        </p:nvSpPr>
        <p:spPr>
          <a:xfrm>
            <a:off x="4817347" y="2164708"/>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50000"/>
                    <a:lumOff val="50000"/>
                  </a:schemeClr>
                </a:solidFill>
                <a:latin typeface="Arial"/>
                <a:cs typeface="Arial"/>
              </a:rPr>
              <a:t>JWT</a:t>
            </a:r>
          </a:p>
        </p:txBody>
      </p:sp>
      <p:sp>
        <p:nvSpPr>
          <p:cNvPr id="44" name="TextBox 43">
            <a:extLst>
              <a:ext uri="{FF2B5EF4-FFF2-40B4-BE49-F238E27FC236}">
                <a16:creationId xmlns:a16="http://schemas.microsoft.com/office/drawing/2014/main" id="{F58E0891-9CD3-8473-7C44-3B35EA7C97F0}"/>
              </a:ext>
            </a:extLst>
          </p:cNvPr>
          <p:cNvSpPr txBox="1"/>
          <p:nvPr/>
        </p:nvSpPr>
        <p:spPr>
          <a:xfrm>
            <a:off x="4403795" y="3288107"/>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0" name="TextBox 49">
            <a:extLst>
              <a:ext uri="{FF2B5EF4-FFF2-40B4-BE49-F238E27FC236}">
                <a16:creationId xmlns:a16="http://schemas.microsoft.com/office/drawing/2014/main" id="{091866B6-91AA-2DED-A1E5-2FE018B9C549}"/>
              </a:ext>
            </a:extLst>
          </p:cNvPr>
          <p:cNvSpPr txBox="1"/>
          <p:nvPr/>
        </p:nvSpPr>
        <p:spPr>
          <a:xfrm>
            <a:off x="6243252" y="4836709"/>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3" name="TextBox 52">
            <a:extLst>
              <a:ext uri="{FF2B5EF4-FFF2-40B4-BE49-F238E27FC236}">
                <a16:creationId xmlns:a16="http://schemas.microsoft.com/office/drawing/2014/main" id="{3D8B8E4B-59EC-8B90-EEFD-E395400A1EDF}"/>
              </a:ext>
            </a:extLst>
          </p:cNvPr>
          <p:cNvSpPr txBox="1"/>
          <p:nvPr/>
        </p:nvSpPr>
        <p:spPr>
          <a:xfrm>
            <a:off x="10513443" y="4749657"/>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4" name="Rounded Rectangle 53">
            <a:extLst>
              <a:ext uri="{FF2B5EF4-FFF2-40B4-BE49-F238E27FC236}">
                <a16:creationId xmlns:a16="http://schemas.microsoft.com/office/drawing/2014/main" id="{C24403DA-121C-1759-2117-D06976182922}"/>
              </a:ext>
            </a:extLst>
          </p:cNvPr>
          <p:cNvSpPr/>
          <p:nvPr/>
        </p:nvSpPr>
        <p:spPr>
          <a:xfrm>
            <a:off x="10446588" y="1163949"/>
            <a:ext cx="1426509"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RACF</a:t>
            </a:r>
          </a:p>
        </p:txBody>
      </p:sp>
      <p:cxnSp>
        <p:nvCxnSpPr>
          <p:cNvPr id="55" name="Straight Connector 54">
            <a:extLst>
              <a:ext uri="{FF2B5EF4-FFF2-40B4-BE49-F238E27FC236}">
                <a16:creationId xmlns:a16="http://schemas.microsoft.com/office/drawing/2014/main" id="{56A2FB6D-D011-DAC3-69DD-D459E32FF562}"/>
              </a:ext>
            </a:extLst>
          </p:cNvPr>
          <p:cNvCxnSpPr>
            <a:cxnSpLocks/>
            <a:stCxn id="19" idx="0"/>
            <a:endCxn id="54" idx="2"/>
          </p:cNvCxnSpPr>
          <p:nvPr/>
        </p:nvCxnSpPr>
        <p:spPr>
          <a:xfrm flipV="1">
            <a:off x="11159842" y="1683401"/>
            <a:ext cx="1" cy="302855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D63BC63-0E21-C6A1-EDD6-B762A2DACAA7}"/>
              </a:ext>
            </a:extLst>
          </p:cNvPr>
          <p:cNvCxnSpPr>
            <a:cxnSpLocks/>
            <a:stCxn id="47" idx="3"/>
            <a:endCxn id="54" idx="1"/>
          </p:cNvCxnSpPr>
          <p:nvPr/>
        </p:nvCxnSpPr>
        <p:spPr>
          <a:xfrm>
            <a:off x="9803869" y="1421893"/>
            <a:ext cx="642719" cy="178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AF02457-546A-8CEA-C240-F585DD6BE4FB}"/>
              </a:ext>
            </a:extLst>
          </p:cNvPr>
          <p:cNvSpPr txBox="1"/>
          <p:nvPr/>
        </p:nvSpPr>
        <p:spPr>
          <a:xfrm>
            <a:off x="2902401" y="1472127"/>
            <a:ext cx="1260479" cy="430887"/>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Issues JWT on successful login</a:t>
            </a:r>
          </a:p>
        </p:txBody>
      </p:sp>
      <p:sp>
        <p:nvSpPr>
          <p:cNvPr id="67" name="TextBox 66">
            <a:extLst>
              <a:ext uri="{FF2B5EF4-FFF2-40B4-BE49-F238E27FC236}">
                <a16:creationId xmlns:a16="http://schemas.microsoft.com/office/drawing/2014/main" id="{8F94E7D2-6E5B-4B62-4927-83F37AA804E0}"/>
              </a:ext>
            </a:extLst>
          </p:cNvPr>
          <p:cNvSpPr txBox="1"/>
          <p:nvPr/>
        </p:nvSpPr>
        <p:spPr>
          <a:xfrm>
            <a:off x="7916083" y="1206448"/>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sp>
        <p:nvSpPr>
          <p:cNvPr id="126" name="TextBox 125">
            <a:extLst>
              <a:ext uri="{FF2B5EF4-FFF2-40B4-BE49-F238E27FC236}">
                <a16:creationId xmlns:a16="http://schemas.microsoft.com/office/drawing/2014/main" id="{26692D1E-E320-C192-6853-3FFAF7FE7AD6}"/>
              </a:ext>
            </a:extLst>
          </p:cNvPr>
          <p:cNvSpPr txBox="1"/>
          <p:nvPr/>
        </p:nvSpPr>
        <p:spPr>
          <a:xfrm>
            <a:off x="7928757" y="4737413"/>
            <a:ext cx="463910"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REST</a:t>
            </a:r>
          </a:p>
        </p:txBody>
      </p:sp>
      <p:sp>
        <p:nvSpPr>
          <p:cNvPr id="127" name="TextBox 126">
            <a:extLst>
              <a:ext uri="{FF2B5EF4-FFF2-40B4-BE49-F238E27FC236}">
                <a16:creationId xmlns:a16="http://schemas.microsoft.com/office/drawing/2014/main" id="{CC2B5BFA-E151-3A9E-986E-DA2F55413F98}"/>
              </a:ext>
            </a:extLst>
          </p:cNvPr>
          <p:cNvSpPr txBox="1"/>
          <p:nvPr/>
        </p:nvSpPr>
        <p:spPr>
          <a:xfrm>
            <a:off x="7940418" y="1005064"/>
            <a:ext cx="454292"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LDAP</a:t>
            </a:r>
          </a:p>
        </p:txBody>
      </p:sp>
      <p:sp>
        <p:nvSpPr>
          <p:cNvPr id="131" name="TextBox 130">
            <a:extLst>
              <a:ext uri="{FF2B5EF4-FFF2-40B4-BE49-F238E27FC236}">
                <a16:creationId xmlns:a16="http://schemas.microsoft.com/office/drawing/2014/main" id="{D242C6E2-0C5D-04C3-7E5F-2B575D4F1B27}"/>
              </a:ext>
            </a:extLst>
          </p:cNvPr>
          <p:cNvSpPr txBox="1"/>
          <p:nvPr/>
        </p:nvSpPr>
        <p:spPr>
          <a:xfrm>
            <a:off x="61056" y="3550453"/>
            <a:ext cx="1650612" cy="3262303"/>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Orange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Spring</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Purple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Brown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COBOL</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cxnSp>
        <p:nvCxnSpPr>
          <p:cNvPr id="12" name="Straight Connector 11">
            <a:extLst>
              <a:ext uri="{FF2B5EF4-FFF2-40B4-BE49-F238E27FC236}">
                <a16:creationId xmlns:a16="http://schemas.microsoft.com/office/drawing/2014/main" id="{B94704A0-E00B-CBE8-1316-6ED6CAC05005}"/>
              </a:ext>
            </a:extLst>
          </p:cNvPr>
          <p:cNvCxnSpPr>
            <a:cxnSpLocks/>
            <a:stCxn id="34" idx="3"/>
          </p:cNvCxnSpPr>
          <p:nvPr/>
        </p:nvCxnSpPr>
        <p:spPr>
          <a:xfrm flipV="1">
            <a:off x="9803869" y="1683401"/>
            <a:ext cx="719182" cy="684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8BC7A2F4-4C96-2035-836C-D90E47C1F9ED}"/>
              </a:ext>
            </a:extLst>
          </p:cNvPr>
          <p:cNvSpPr/>
          <p:nvPr/>
        </p:nvSpPr>
        <p:spPr>
          <a:xfrm>
            <a:off x="215108" y="2769001"/>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Mobile</a:t>
            </a:r>
          </a:p>
        </p:txBody>
      </p:sp>
      <p:cxnSp>
        <p:nvCxnSpPr>
          <p:cNvPr id="22" name="Straight Connector 21">
            <a:extLst>
              <a:ext uri="{FF2B5EF4-FFF2-40B4-BE49-F238E27FC236}">
                <a16:creationId xmlns:a16="http://schemas.microsoft.com/office/drawing/2014/main" id="{F6CF9946-885C-783A-A979-E5298C7EBD49}"/>
              </a:ext>
            </a:extLst>
          </p:cNvPr>
          <p:cNvCxnSpPr>
            <a:cxnSpLocks/>
            <a:stCxn id="16" idx="3"/>
            <a:endCxn id="97" idx="1"/>
          </p:cNvCxnSpPr>
          <p:nvPr/>
        </p:nvCxnSpPr>
        <p:spPr>
          <a:xfrm>
            <a:off x="1357810" y="3111812"/>
            <a:ext cx="887374" cy="4627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131F2314-B3B5-34D6-082E-8F5A9BEEB52F}"/>
              </a:ext>
            </a:extLst>
          </p:cNvPr>
          <p:cNvSpPr/>
          <p:nvPr/>
        </p:nvSpPr>
        <p:spPr>
          <a:xfrm>
            <a:off x="10077699" y="2351568"/>
            <a:ext cx="942469"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VSAM</a:t>
            </a:r>
          </a:p>
        </p:txBody>
      </p:sp>
      <p:cxnSp>
        <p:nvCxnSpPr>
          <p:cNvPr id="15" name="Straight Connector 14">
            <a:extLst>
              <a:ext uri="{FF2B5EF4-FFF2-40B4-BE49-F238E27FC236}">
                <a16:creationId xmlns:a16="http://schemas.microsoft.com/office/drawing/2014/main" id="{A2DB606C-055B-419C-BBB2-4624F5D1391F}"/>
              </a:ext>
            </a:extLst>
          </p:cNvPr>
          <p:cNvCxnSpPr>
            <a:cxnSpLocks/>
            <a:endCxn id="13" idx="1"/>
          </p:cNvCxnSpPr>
          <p:nvPr/>
        </p:nvCxnSpPr>
        <p:spPr>
          <a:xfrm flipV="1">
            <a:off x="9562437" y="2611294"/>
            <a:ext cx="515262" cy="37107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58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0D8110-83AA-5319-193B-7D92FE9717C4}"/>
              </a:ext>
            </a:extLst>
          </p:cNvPr>
          <p:cNvSpPr txBox="1">
            <a:spLocks/>
          </p:cNvSpPr>
          <p:nvPr/>
        </p:nvSpPr>
        <p:spPr>
          <a:xfrm>
            <a:off x="112414" y="106882"/>
            <a:ext cx="12076410" cy="688935"/>
          </a:xfrm>
          <a:prstGeom prst="rect">
            <a:avLst/>
          </a:prstGeom>
        </p:spPr>
        <p:txBody>
          <a:bodyPr vert="horz" lIns="91416" tIns="45708" rIns="91416" bIns="45708" rtlCol="0" anchor="b">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defTabSz="914126"/>
            <a:r>
              <a:rPr lang="en-US" sz="2999" dirty="0">
                <a:solidFill>
                  <a:prstClr val="black"/>
                </a:solidFill>
                <a:latin typeface="IBM Plex Sans" panose="020B0503050203000203" pitchFamily="34" charset="0"/>
              </a:rPr>
              <a:t>Important Topics to Consider Around Microservices and Kubernetes</a:t>
            </a:r>
          </a:p>
        </p:txBody>
      </p:sp>
      <p:graphicFrame>
        <p:nvGraphicFramePr>
          <p:cNvPr id="6" name="Table 6">
            <a:extLst>
              <a:ext uri="{FF2B5EF4-FFF2-40B4-BE49-F238E27FC236}">
                <a16:creationId xmlns:a16="http://schemas.microsoft.com/office/drawing/2014/main" id="{3556831E-2F9C-814C-1D16-FB0BED1980D7}"/>
              </a:ext>
            </a:extLst>
          </p:cNvPr>
          <p:cNvGraphicFramePr>
            <a:graphicFrameLocks noGrp="1"/>
          </p:cNvGraphicFramePr>
          <p:nvPr>
            <p:extLst>
              <p:ext uri="{D42A27DB-BD31-4B8C-83A1-F6EECF244321}">
                <p14:modId xmlns:p14="http://schemas.microsoft.com/office/powerpoint/2010/main" val="2084565239"/>
              </p:ext>
            </p:extLst>
          </p:nvPr>
        </p:nvGraphicFramePr>
        <p:xfrm>
          <a:off x="318892" y="867914"/>
          <a:ext cx="11490802" cy="5559588"/>
        </p:xfrm>
        <a:graphic>
          <a:graphicData uri="http://schemas.openxmlformats.org/drawingml/2006/table">
            <a:tbl>
              <a:tblPr bandRow="1">
                <a:tableStyleId>{5C22544A-7EE6-4342-B048-85BDC9FD1C3A}</a:tableStyleId>
              </a:tblPr>
              <a:tblGrid>
                <a:gridCol w="5745401">
                  <a:extLst>
                    <a:ext uri="{9D8B030D-6E8A-4147-A177-3AD203B41FA5}">
                      <a16:colId xmlns:a16="http://schemas.microsoft.com/office/drawing/2014/main" val="3388280737"/>
                    </a:ext>
                  </a:extLst>
                </a:gridCol>
                <a:gridCol w="5745401">
                  <a:extLst>
                    <a:ext uri="{9D8B030D-6E8A-4147-A177-3AD203B41FA5}">
                      <a16:colId xmlns:a16="http://schemas.microsoft.com/office/drawing/2014/main" val="191005974"/>
                    </a:ext>
                  </a:extLst>
                </a:gridCol>
              </a:tblGrid>
              <a:tr h="463299">
                <a:tc>
                  <a:txBody>
                    <a:bodyPr/>
                    <a:lstStyle/>
                    <a:p>
                      <a:r>
                        <a:rPr lang="en-US" sz="1800" dirty="0"/>
                        <a:t>Kubernetes-as-a-Service (hyperscaler managed)</a:t>
                      </a:r>
                    </a:p>
                  </a:txBody>
                  <a:tcPr marL="91416" marR="91416" marT="45708" marB="45708"/>
                </a:tc>
                <a:tc>
                  <a:txBody>
                    <a:bodyPr/>
                    <a:lstStyle/>
                    <a:p>
                      <a:r>
                        <a:rPr lang="en-US" sz="1800" dirty="0"/>
                        <a:t>Cross-zone HA</a:t>
                      </a:r>
                    </a:p>
                  </a:txBody>
                  <a:tcPr marL="91416" marR="91416" marT="45708" marB="45708"/>
                </a:tc>
                <a:extLst>
                  <a:ext uri="{0D108BD9-81ED-4DB2-BD59-A6C34878D82A}">
                    <a16:rowId xmlns:a16="http://schemas.microsoft.com/office/drawing/2014/main" val="112721954"/>
                  </a:ext>
                </a:extLst>
              </a:tr>
              <a:tr h="463299">
                <a:tc>
                  <a:txBody>
                    <a:bodyPr/>
                    <a:lstStyle/>
                    <a:p>
                      <a:r>
                        <a:rPr lang="en-US" sz="1800" dirty="0"/>
                        <a:t>Container Registry (ECR, ACR, GCR, Quay, etc.)</a:t>
                      </a:r>
                    </a:p>
                  </a:txBody>
                  <a:tcPr marL="91416" marR="91416" marT="45708" marB="45708"/>
                </a:tc>
                <a:tc>
                  <a:txBody>
                    <a:bodyPr/>
                    <a:lstStyle/>
                    <a:p>
                      <a:r>
                        <a:rPr lang="en-US" sz="1800" dirty="0"/>
                        <a:t>Cross-region DR</a:t>
                      </a:r>
                    </a:p>
                  </a:txBody>
                  <a:tcPr marL="91416" marR="91416" marT="45708" marB="45708"/>
                </a:tc>
                <a:extLst>
                  <a:ext uri="{0D108BD9-81ED-4DB2-BD59-A6C34878D82A}">
                    <a16:rowId xmlns:a16="http://schemas.microsoft.com/office/drawing/2014/main" val="1785589106"/>
                  </a:ext>
                </a:extLst>
              </a:tr>
              <a:tr h="463299">
                <a:tc>
                  <a:txBody>
                    <a:bodyPr/>
                    <a:lstStyle/>
                    <a:p>
                      <a:r>
                        <a:rPr lang="en-US" sz="1800" dirty="0"/>
                        <a:t>Secrets Management (</a:t>
                      </a:r>
                      <a:r>
                        <a:rPr lang="en-US" sz="1800" dirty="0" err="1"/>
                        <a:t>Hashicorp</a:t>
                      </a:r>
                      <a:r>
                        <a:rPr lang="en-US" sz="1800" dirty="0"/>
                        <a:t> Vault, Azure Key Vault, …)</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HorizontalPodAutoscalers</a:t>
                      </a:r>
                      <a:r>
                        <a:rPr lang="en-US" sz="1800" dirty="0"/>
                        <a:t> (policies for scale up/down)</a:t>
                      </a:r>
                    </a:p>
                  </a:txBody>
                  <a:tcPr marL="91416" marR="91416" marT="45708" marB="45708"/>
                </a:tc>
                <a:extLst>
                  <a:ext uri="{0D108BD9-81ED-4DB2-BD59-A6C34878D82A}">
                    <a16:rowId xmlns:a16="http://schemas.microsoft.com/office/drawing/2014/main" val="1774529378"/>
                  </a:ext>
                </a:extLst>
              </a:tr>
              <a:tr h="463299">
                <a:tc>
                  <a:txBody>
                    <a:bodyPr/>
                    <a:lstStyle/>
                    <a:p>
                      <a:r>
                        <a:rPr lang="en-US" sz="1800" dirty="0"/>
                        <a:t>SSL/TLS Certificate Management</a:t>
                      </a:r>
                    </a:p>
                  </a:txBody>
                  <a:tcPr marL="91416" marR="91416" marT="45708" marB="45708"/>
                </a:tc>
                <a:tc>
                  <a:txBody>
                    <a:bodyPr/>
                    <a:lstStyle/>
                    <a:p>
                      <a:r>
                        <a:rPr lang="en-US" sz="1800" dirty="0"/>
                        <a:t>Monitoring (scraping pods for metrics)</a:t>
                      </a:r>
                    </a:p>
                  </a:txBody>
                  <a:tcPr marL="91416" marR="91416" marT="45708" marB="45708"/>
                </a:tc>
                <a:extLst>
                  <a:ext uri="{0D108BD9-81ED-4DB2-BD59-A6C34878D82A}">
                    <a16:rowId xmlns:a16="http://schemas.microsoft.com/office/drawing/2014/main" val="149054906"/>
                  </a:ext>
                </a:extLst>
              </a:tr>
              <a:tr h="463299">
                <a:tc>
                  <a:txBody>
                    <a:bodyPr/>
                    <a:lstStyle/>
                    <a:p>
                      <a:r>
                        <a:rPr lang="en-US" sz="1800" dirty="0"/>
                        <a:t>Service Mesh (mutual TLS, fault tolerance, blue/green </a:t>
                      </a:r>
                      <a:r>
                        <a:rPr lang="en-US" sz="1800" dirty="0" err="1"/>
                        <a:t>depl</a:t>
                      </a:r>
                      <a:r>
                        <a:rPr lang="en-US" sz="1800" dirty="0"/>
                        <a:t>)</a:t>
                      </a:r>
                    </a:p>
                  </a:txBody>
                  <a:tcPr marL="91416" marR="91416" marT="45708" marB="45708"/>
                </a:tc>
                <a:tc>
                  <a:txBody>
                    <a:bodyPr/>
                    <a:lstStyle/>
                    <a:p>
                      <a:r>
                        <a:rPr lang="en-US" sz="1800" dirty="0"/>
                        <a:t>Logging (routing pod logs to distributed logging console)</a:t>
                      </a:r>
                    </a:p>
                  </a:txBody>
                  <a:tcPr marL="91416" marR="91416" marT="45708" marB="45708"/>
                </a:tc>
                <a:extLst>
                  <a:ext uri="{0D108BD9-81ED-4DB2-BD59-A6C34878D82A}">
                    <a16:rowId xmlns:a16="http://schemas.microsoft.com/office/drawing/2014/main" val="3649154527"/>
                  </a:ext>
                </a:extLst>
              </a:tr>
              <a:tr h="463299">
                <a:tc>
                  <a:txBody>
                    <a:bodyPr/>
                    <a:lstStyle/>
                    <a:p>
                      <a:r>
                        <a:rPr lang="en-US" sz="1800" dirty="0"/>
                        <a:t>Synch (REST) vs </a:t>
                      </a:r>
                      <a:r>
                        <a:rPr lang="en-US" sz="1800" dirty="0" err="1"/>
                        <a:t>Asynch</a:t>
                      </a:r>
                      <a:r>
                        <a:rPr lang="en-US" sz="1800" dirty="0"/>
                        <a:t> (Kafka) interaction patterns</a:t>
                      </a:r>
                    </a:p>
                  </a:txBody>
                  <a:tcPr marL="91416" marR="91416" marT="45708" marB="45708"/>
                </a:tc>
                <a:tc>
                  <a:txBody>
                    <a:bodyPr/>
                    <a:lstStyle/>
                    <a:p>
                      <a:r>
                        <a:rPr lang="en-US" sz="1800" dirty="0"/>
                        <a:t>Tracing (routing pod trace records to Jaeger)</a:t>
                      </a:r>
                    </a:p>
                  </a:txBody>
                  <a:tcPr marL="91416" marR="91416" marT="45708" marB="45708"/>
                </a:tc>
                <a:extLst>
                  <a:ext uri="{0D108BD9-81ED-4DB2-BD59-A6C34878D82A}">
                    <a16:rowId xmlns:a16="http://schemas.microsoft.com/office/drawing/2014/main" val="3726561179"/>
                  </a:ext>
                </a:extLst>
              </a:tr>
              <a:tr h="463299">
                <a:tc>
                  <a:txBody>
                    <a:bodyPr/>
                    <a:lstStyle/>
                    <a:p>
                      <a:r>
                        <a:rPr lang="en-US" sz="1800" dirty="0"/>
                        <a:t>Operators (OLM, </a:t>
                      </a:r>
                      <a:r>
                        <a:rPr lang="en-US" sz="1800" dirty="0" err="1"/>
                        <a:t>OperatorHub</a:t>
                      </a:r>
                      <a:r>
                        <a:rPr lang="en-US" sz="1800" dirty="0"/>
                        <a:t>) for in-cluster service </a:t>
                      </a:r>
                      <a:r>
                        <a:rPr lang="en-US" sz="1800" dirty="0" err="1"/>
                        <a:t>depl</a:t>
                      </a:r>
                      <a:r>
                        <a:rPr lang="en-US" sz="1800" dirty="0"/>
                        <a:t>)</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Vulnerability scanning of pod images</a:t>
                      </a:r>
                    </a:p>
                  </a:txBody>
                  <a:tcPr marL="91416" marR="91416" marT="45708" marB="45708"/>
                </a:tc>
                <a:extLst>
                  <a:ext uri="{0D108BD9-81ED-4DB2-BD59-A6C34878D82A}">
                    <a16:rowId xmlns:a16="http://schemas.microsoft.com/office/drawing/2014/main" val="899524217"/>
                  </a:ext>
                </a:extLst>
              </a:tr>
              <a:tr h="463299">
                <a:tc>
                  <a:txBody>
                    <a:bodyPr/>
                    <a:lstStyle/>
                    <a:p>
                      <a:r>
                        <a:rPr lang="en-US" sz="1800" dirty="0"/>
                        <a:t>Helm Charts (simpler than operators, good for day 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Provisioning/Configuring via Infra-as-Code (Terraform, </a:t>
                      </a:r>
                      <a:r>
                        <a:rPr lang="en-US" sz="1800" dirty="0" err="1"/>
                        <a:t>etc</a:t>
                      </a:r>
                      <a:r>
                        <a:rPr lang="en-US" sz="1800" dirty="0"/>
                        <a:t>)</a:t>
                      </a:r>
                    </a:p>
                  </a:txBody>
                  <a:tcPr marL="91416" marR="91416" marT="45708" marB="45708"/>
                </a:tc>
                <a:extLst>
                  <a:ext uri="{0D108BD9-81ED-4DB2-BD59-A6C34878D82A}">
                    <a16:rowId xmlns:a16="http://schemas.microsoft.com/office/drawing/2014/main" val="4023476447"/>
                  </a:ext>
                </a:extLst>
              </a:tr>
              <a:tr h="463299">
                <a:tc>
                  <a:txBody>
                    <a:bodyPr/>
                    <a:lstStyle/>
                    <a:p>
                      <a:r>
                        <a:rPr lang="en-US" sz="1800" dirty="0"/>
                        <a:t>CI/CD Pipelines (per microservice, to update image in CR)</a:t>
                      </a:r>
                    </a:p>
                  </a:txBody>
                  <a:tcPr marL="91416" marR="91416" marT="45708" marB="45708"/>
                </a:tc>
                <a:tc>
                  <a:txBody>
                    <a:bodyPr/>
                    <a:lstStyle/>
                    <a:p>
                      <a:r>
                        <a:rPr lang="en-US" sz="1800" dirty="0"/>
                        <a:t>Serverless on Kubernetes (</a:t>
                      </a:r>
                      <a:r>
                        <a:rPr lang="en-US" sz="1800" dirty="0" err="1"/>
                        <a:t>Knative</a:t>
                      </a:r>
                      <a:r>
                        <a:rPr lang="en-US" sz="1800" dirty="0"/>
                        <a:t>)</a:t>
                      </a:r>
                    </a:p>
                  </a:txBody>
                  <a:tcPr marL="91416" marR="91416" marT="45708" marB="45708"/>
                </a:tc>
                <a:extLst>
                  <a:ext uri="{0D108BD9-81ED-4DB2-BD59-A6C34878D82A}">
                    <a16:rowId xmlns:a16="http://schemas.microsoft.com/office/drawing/2014/main" val="51962871"/>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GitOps</a:t>
                      </a:r>
                      <a:r>
                        <a:rPr lang="en-US" sz="1800" dirty="0"/>
                        <a:t> (Argo CD, Flux CD) for applying CR yaml to cluster</a:t>
                      </a:r>
                    </a:p>
                  </a:txBody>
                  <a:tcPr marL="91416" marR="91416" marT="45708" marB="45708"/>
                </a:tc>
                <a:tc>
                  <a:txBody>
                    <a:bodyPr/>
                    <a:lstStyle/>
                    <a:p>
                      <a:r>
                        <a:rPr lang="en-US" sz="1800" dirty="0"/>
                        <a:t>CLIs (</a:t>
                      </a:r>
                      <a:r>
                        <a:rPr lang="en-US" sz="1800" dirty="0" err="1"/>
                        <a:t>kubectl</a:t>
                      </a:r>
                      <a:r>
                        <a:rPr lang="en-US" sz="1800" dirty="0"/>
                        <a:t>, </a:t>
                      </a:r>
                      <a:r>
                        <a:rPr lang="en-US" sz="1800" dirty="0" err="1"/>
                        <a:t>oc</a:t>
                      </a:r>
                      <a:r>
                        <a:rPr lang="en-US" sz="1800" dirty="0"/>
                        <a:t>, </a:t>
                      </a:r>
                      <a:r>
                        <a:rPr lang="en-US" sz="1800" dirty="0" err="1"/>
                        <a:t>odo</a:t>
                      </a:r>
                      <a:r>
                        <a:rPr lang="en-US" sz="1800" dirty="0"/>
                        <a:t>, </a:t>
                      </a:r>
                      <a:r>
                        <a:rPr lang="en-US" sz="1800" dirty="0" err="1"/>
                        <a:t>az</a:t>
                      </a:r>
                      <a:r>
                        <a:rPr lang="en-US" sz="1800" dirty="0"/>
                        <a:t>, </a:t>
                      </a:r>
                      <a:r>
                        <a:rPr lang="en-US" sz="1800" dirty="0" err="1"/>
                        <a:t>aws</a:t>
                      </a:r>
                      <a:r>
                        <a:rPr lang="en-US" sz="1800" dirty="0"/>
                        <a:t>, </a:t>
                      </a:r>
                      <a:r>
                        <a:rPr lang="en-US" sz="1800" dirty="0" err="1"/>
                        <a:t>eksctl</a:t>
                      </a:r>
                      <a:r>
                        <a:rPr lang="en-US" sz="1800" dirty="0"/>
                        <a:t>, operator-</a:t>
                      </a:r>
                      <a:r>
                        <a:rPr lang="en-US" sz="1800" dirty="0" err="1"/>
                        <a:t>sdk</a:t>
                      </a:r>
                      <a:r>
                        <a:rPr lang="en-US" sz="1800" dirty="0"/>
                        <a:t>, etc.)</a:t>
                      </a:r>
                    </a:p>
                  </a:txBody>
                  <a:tcPr marL="91416" marR="91416" marT="45708" marB="45708"/>
                </a:tc>
                <a:extLst>
                  <a:ext uri="{0D108BD9-81ED-4DB2-BD59-A6C34878D82A}">
                    <a16:rowId xmlns:a16="http://schemas.microsoft.com/office/drawing/2014/main" val="3548404196"/>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Best Practices for </a:t>
                      </a:r>
                      <a:r>
                        <a:rPr lang="en-US" sz="1800" dirty="0" err="1"/>
                        <a:t>Kube</a:t>
                      </a:r>
                      <a:r>
                        <a:rPr lang="en-US" sz="1800" dirty="0"/>
                        <a:t> apps (12-factor, </a:t>
                      </a:r>
                      <a:r>
                        <a:rPr lang="en-US" sz="1800" dirty="0" err="1"/>
                        <a:t>etc</a:t>
                      </a:r>
                      <a:r>
                        <a:rPr lang="en-US" sz="1800" dirty="0"/>
                        <a:t>)</a:t>
                      </a:r>
                    </a:p>
                  </a:txBody>
                  <a:tcPr marL="91416" marR="91416" marT="45708" marB="45708"/>
                </a:tc>
                <a:tc>
                  <a:txBody>
                    <a:bodyPr/>
                    <a:lstStyle/>
                    <a:p>
                      <a:r>
                        <a:rPr lang="en-US" sz="1800" dirty="0"/>
                        <a:t>Kyndryl services around Kubernetes (KCNS)</a:t>
                      </a:r>
                    </a:p>
                  </a:txBody>
                  <a:tcPr marL="91416" marR="91416" marT="45708" marB="45708"/>
                </a:tc>
                <a:extLst>
                  <a:ext uri="{0D108BD9-81ED-4DB2-BD59-A6C34878D82A}">
                    <a16:rowId xmlns:a16="http://schemas.microsoft.com/office/drawing/2014/main" val="2673188516"/>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Pod Security (PSPs/PSAs) </a:t>
                      </a:r>
                    </a:p>
                  </a:txBody>
                  <a:tcPr marL="91416" marR="91416" marT="45708" marB="45708"/>
                </a:tc>
                <a:tc>
                  <a:txBody>
                    <a:bodyPr/>
                    <a:lstStyle/>
                    <a:p>
                      <a:r>
                        <a:rPr lang="en-US" sz="1800" dirty="0"/>
                        <a:t>Example applications (Stock Trader, </a:t>
                      </a:r>
                      <a:r>
                        <a:rPr lang="en-US" sz="1800" dirty="0" err="1"/>
                        <a:t>etc</a:t>
                      </a:r>
                      <a:r>
                        <a:rPr lang="en-US" sz="1800" dirty="0"/>
                        <a:t>)</a:t>
                      </a:r>
                    </a:p>
                  </a:txBody>
                  <a:tcPr marL="91416" marR="91416" marT="45708" marB="45708"/>
                </a:tc>
                <a:extLst>
                  <a:ext uri="{0D108BD9-81ED-4DB2-BD59-A6C34878D82A}">
                    <a16:rowId xmlns:a16="http://schemas.microsoft.com/office/drawing/2014/main" val="2967105297"/>
                  </a:ext>
                </a:extLst>
              </a:tr>
            </a:tbl>
          </a:graphicData>
        </a:graphic>
      </p:graphicFrame>
    </p:spTree>
    <p:extLst>
      <p:ext uri="{BB962C8B-B14F-4D97-AF65-F5344CB8AC3E}">
        <p14:creationId xmlns:p14="http://schemas.microsoft.com/office/powerpoint/2010/main" val="86134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2104107" cy="861518"/>
          </a:xfrm>
        </p:spPr>
        <p:txBody>
          <a:bodyPr/>
          <a:lstStyle/>
          <a:p>
            <a:r>
              <a:rPr lang="en-US" sz="2799" dirty="0"/>
              <a:t>Stock Trader CI/CD – GitHub Actions as generic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388999" y="1941804"/>
            <a:ext cx="3459533" cy="1231106"/>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 CD</a:t>
            </a:r>
            <a:r>
              <a:rPr lang="en-US" sz="1600" i="1" kern="0" spc="-30" dirty="0">
                <a:latin typeface="Arial"/>
                <a:cs typeface="Arial"/>
              </a:rPr>
              <a:t> to drive updates to the cluster when the CR yaml is updated in the GitOps repo, instead of coding that into the GitHub Action for the stocktrader-gitops repo</a:t>
            </a:r>
          </a:p>
        </p:txBody>
      </p:sp>
      <p:sp>
        <p:nvSpPr>
          <p:cNvPr id="27" name="TextBox 26">
            <a:extLst>
              <a:ext uri="{FF2B5EF4-FFF2-40B4-BE49-F238E27FC236}">
                <a16:creationId xmlns:a16="http://schemas.microsoft.com/office/drawing/2014/main" id="{F218A5B9-A214-3643-A61D-28E027200BE4}"/>
              </a:ext>
            </a:extLst>
          </p:cNvPr>
          <p:cNvSpPr txBox="1"/>
          <p:nvPr/>
        </p:nvSpPr>
        <p:spPr>
          <a:xfrm>
            <a:off x="787044" y="729801"/>
            <a:ext cx="2122376" cy="615553"/>
          </a:xfrm>
          <a:prstGeom prst="rect">
            <a:avLst/>
          </a:prstGeom>
          <a:noFill/>
          <a:ln>
            <a:noFill/>
          </a:ln>
        </p:spPr>
        <p:txBody>
          <a:bodyPr wrap="none" lIns="0" tIns="0" rIns="0" bIns="0" rtlCol="0">
            <a:spAutoFit/>
          </a:bodyPr>
          <a:lstStyle/>
          <a:p>
            <a:pPr algn="ctr"/>
            <a:r>
              <a:rPr lang="en-US" sz="2000" i="1" kern="0" spc="-30" dirty="0">
                <a:solidFill>
                  <a:srgbClr val="FF0000"/>
                </a:solidFill>
                <a:latin typeface="Arial"/>
                <a:cs typeface="Arial"/>
              </a:rPr>
              <a:t>We use this in</a:t>
            </a:r>
          </a:p>
          <a:p>
            <a:pPr algn="ctr"/>
            <a:r>
              <a:rPr lang="en-US" sz="2000" b="1" i="1" kern="0" spc="-30" dirty="0">
                <a:solidFill>
                  <a:srgbClr val="FF0000"/>
                </a:solidFill>
                <a:latin typeface="Arial"/>
                <a:cs typeface="Arial"/>
              </a:rPr>
              <a:t>AWS </a:t>
            </a:r>
            <a:r>
              <a:rPr lang="en-US" sz="2000" i="1" kern="0" spc="-30" dirty="0">
                <a:solidFill>
                  <a:srgbClr val="FF0000"/>
                </a:solidFill>
                <a:latin typeface="Arial"/>
                <a:cs typeface="Arial"/>
              </a:rPr>
              <a:t>&amp; </a:t>
            </a:r>
            <a:r>
              <a:rPr lang="en-US" sz="2000" b="1" i="1" kern="0" spc="-30" dirty="0">
                <a:solidFill>
                  <a:srgbClr val="FF0000"/>
                </a:solidFill>
                <a:latin typeface="Arial"/>
                <a:cs typeface="Arial"/>
              </a:rPr>
              <a:t>IBM Cloud</a:t>
            </a:r>
          </a:p>
        </p:txBody>
      </p:sp>
      <p:pic>
        <p:nvPicPr>
          <p:cNvPr id="15" name="Picture 14">
            <a:extLst>
              <a:ext uri="{FF2B5EF4-FFF2-40B4-BE49-F238E27FC236}">
                <a16:creationId xmlns:a16="http://schemas.microsoft.com/office/drawing/2014/main" id="{E4950724-AFCF-1690-72A0-5065A0DC3E5A}"/>
              </a:ext>
            </a:extLst>
          </p:cNvPr>
          <p:cNvPicPr>
            <a:picLocks noChangeAspect="1"/>
          </p:cNvPicPr>
          <p:nvPr/>
        </p:nvPicPr>
        <p:blipFill>
          <a:blip r:embed="rId2"/>
          <a:stretch>
            <a:fillRect/>
          </a:stretch>
        </p:blipFill>
        <p:spPr>
          <a:xfrm>
            <a:off x="7353301" y="4169246"/>
            <a:ext cx="4822812" cy="2677112"/>
          </a:xfrm>
          <a:prstGeom prst="rect">
            <a:avLst/>
          </a:prstGeom>
          <a:ln w="12700">
            <a:solidFill>
              <a:schemeClr val="tx1"/>
            </a:solidFill>
          </a:ln>
        </p:spPr>
      </p:pic>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16596"/>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746615"/>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534092</TotalTime>
  <Words>2969</Words>
  <Application>Microsoft Macintosh PowerPoint</Application>
  <PresentationFormat>Custom</PresentationFormat>
  <Paragraphs>519</Paragraphs>
  <Slides>20</Slides>
  <Notes>5</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20</vt:i4>
      </vt:variant>
    </vt:vector>
  </HeadingPairs>
  <TitlesOfParts>
    <vt:vector size="36" baseType="lpstr">
      <vt:lpstr>Arial</vt:lpstr>
      <vt:lpstr>Calibri</vt:lpstr>
      <vt:lpstr>Calibri Light</vt:lpstr>
      <vt:lpstr>Courier New</vt:lpstr>
      <vt:lpstr>Helvetica Light</vt:lpstr>
      <vt:lpstr>IBM Plex Sans</vt:lpstr>
      <vt:lpstr>Inter</vt:lpstr>
      <vt:lpstr>SegoeUIEmoji</vt:lpstr>
      <vt:lpstr>Times New Roman</vt:lpstr>
      <vt:lpstr>TWK Everett</vt:lpstr>
      <vt:lpstr>Wingdings</vt:lpstr>
      <vt:lpstr>Zapfino</vt:lpstr>
      <vt:lpstr>IBM Cloud 2015</vt:lpstr>
      <vt:lpstr>Content_Template_1</vt:lpstr>
      <vt:lpstr>1_Content_Template_1</vt:lpstr>
      <vt:lpstr>Office Theme</vt:lpstr>
      <vt:lpstr>Stock Trader sample for Kubernetes – Basic</vt:lpstr>
      <vt:lpstr>Stock Trader sample for Kubernetes – with optional pieces</vt:lpstr>
      <vt:lpstr>Stock Trader using hyperscaler services – AWS</vt:lpstr>
      <vt:lpstr>Stock Trader using hyperscaler services – AWS – CQRS</vt:lpstr>
      <vt:lpstr>PowerPoint Presentation</vt:lpstr>
      <vt:lpstr>Stock Trader on Azure – Securely “Integrate With” the mainframe in zCloud</vt:lpstr>
      <vt:lpstr>PowerPoint Presentation</vt:lpstr>
      <vt:lpstr>The “umbrella” operator for the IBM Stock Trader sample</vt:lpstr>
      <vt:lpstr>Stock Trader CI/CD – GitHub Actions as generic pipeline technology</vt:lpstr>
      <vt:lpstr>PowerPoint Presentation</vt:lpstr>
      <vt:lpstr>Additional candidates to add to build pipeline</vt:lpstr>
      <vt:lpstr>iOS (and MacOS) client to Stock Trader (iTrader)</vt:lpstr>
      <vt:lpstr>Load testing considerations</vt:lpstr>
      <vt:lpstr>Stock Trader Security &amp; Compliance Scope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990</cp:revision>
  <cp:lastPrinted>2016-04-22T22:34:10Z</cp:lastPrinted>
  <dcterms:created xsi:type="dcterms:W3CDTF">2015-04-04T16:51:36Z</dcterms:created>
  <dcterms:modified xsi:type="dcterms:W3CDTF">2024-03-26T19:12:13Z</dcterms:modified>
  <cp:category/>
</cp:coreProperties>
</file>